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embeddedFontLst>
    <p:embeddedFont>
      <p:font typeface="Nunito"/>
      <p:regular r:id="rId42"/>
      <p:bold r:id="rId43"/>
      <p:italic r:id="rId44"/>
      <p:boldItalic r:id="rId45"/>
    </p:embeddedFont>
    <p:embeddedFont>
      <p:font typeface="Century Gothic"/>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9A5D9D4-083A-4605-B04F-EFE45856B4E9}">
  <a:tblStyle styleId="{99A5D9D4-083A-4605-B04F-EFE45856B4E9}"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Nunito-regular.fntdata"/><Relationship Id="rId41" Type="http://schemas.openxmlformats.org/officeDocument/2006/relationships/slide" Target="slides/slide35.xml"/><Relationship Id="rId44" Type="http://schemas.openxmlformats.org/officeDocument/2006/relationships/font" Target="fonts/Nunito-italic.fntdata"/><Relationship Id="rId43" Type="http://schemas.openxmlformats.org/officeDocument/2006/relationships/font" Target="fonts/Nunito-bold.fntdata"/><Relationship Id="rId46" Type="http://schemas.openxmlformats.org/officeDocument/2006/relationships/font" Target="fonts/CenturyGothic-regular.fntdata"/><Relationship Id="rId45"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CenturyGothic-italic.fntdata"/><Relationship Id="rId47" Type="http://schemas.openxmlformats.org/officeDocument/2006/relationships/font" Target="fonts/CenturyGothic-bold.fntdata"/><Relationship Id="rId49" Type="http://schemas.openxmlformats.org/officeDocument/2006/relationships/font" Target="fonts/CenturyGothic-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7" name="Google Shape;247;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c5be994b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c5be994b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ced69fa2ba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g2ced69fa2ba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6c525aa9e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g26c525aa9e0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4" name="Google Shape;324;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6c525aa9e0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g26c525aa9e0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6c525aa9e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26c525aa9e0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2" name="Google Shape;162;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 name="Google Shape;22;p2"/>
          <p:cNvGrpSpPr/>
          <p:nvPr/>
        </p:nvGrpSpPr>
        <p:grpSpPr>
          <a:xfrm>
            <a:off x="7057470" y="5088"/>
            <a:ext cx="1851282" cy="752108"/>
            <a:chOff x="6917201" y="0"/>
            <a:chExt cx="2227776"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 name="Google Shape;26;p2"/>
          <p:cNvGrpSpPr/>
          <p:nvPr/>
        </p:nvGrpSpPr>
        <p:grpSpPr>
          <a:xfrm>
            <a:off x="6553032" y="4217852"/>
            <a:ext cx="2389067" cy="925737"/>
            <a:chOff x="6917201" y="0"/>
            <a:chExt cx="2227776"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 name="Google Shape;30;p2"/>
          <p:cNvGrpSpPr/>
          <p:nvPr/>
        </p:nvGrpSpPr>
        <p:grpSpPr>
          <a:xfrm>
            <a:off x="199151" y="4055652"/>
            <a:ext cx="2795413" cy="1083308"/>
            <a:chOff x="6917201" y="0"/>
            <a:chExt cx="2227776"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 name="Google Shape;34;p2"/>
          <p:cNvSpPr txBox="1"/>
          <p:nvPr>
            <p:ph type="ctrTitle"/>
          </p:nvPr>
        </p:nvSpPr>
        <p:spPr>
          <a:xfrm>
            <a:off x="1858703" y="1822833"/>
            <a:ext cx="5361300" cy="14481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800"/>
              <a:buNone/>
              <a:defRPr sz="3800"/>
            </a:lvl1pPr>
            <a:lvl2pPr lvl="1" rtl="0" algn="ctr">
              <a:lnSpc>
                <a:spcPct val="100000"/>
              </a:lnSpc>
              <a:spcBef>
                <a:spcPts val="0"/>
              </a:spcBef>
              <a:spcAft>
                <a:spcPts val="0"/>
              </a:spcAft>
              <a:buSzPts val="3800"/>
              <a:buNone/>
              <a:defRPr sz="3800"/>
            </a:lvl2pPr>
            <a:lvl3pPr lvl="2" rtl="0" algn="ctr">
              <a:lnSpc>
                <a:spcPct val="100000"/>
              </a:lnSpc>
              <a:spcBef>
                <a:spcPts val="0"/>
              </a:spcBef>
              <a:spcAft>
                <a:spcPts val="0"/>
              </a:spcAft>
              <a:buSzPts val="3800"/>
              <a:buNone/>
              <a:defRPr sz="3800"/>
            </a:lvl3pPr>
            <a:lvl4pPr lvl="3" rtl="0" algn="ctr">
              <a:lnSpc>
                <a:spcPct val="100000"/>
              </a:lnSpc>
              <a:spcBef>
                <a:spcPts val="0"/>
              </a:spcBef>
              <a:spcAft>
                <a:spcPts val="0"/>
              </a:spcAft>
              <a:buSzPts val="3800"/>
              <a:buNone/>
              <a:defRPr sz="3800"/>
            </a:lvl4pPr>
            <a:lvl5pPr lvl="4" rtl="0" algn="ctr">
              <a:lnSpc>
                <a:spcPct val="100000"/>
              </a:lnSpc>
              <a:spcBef>
                <a:spcPts val="0"/>
              </a:spcBef>
              <a:spcAft>
                <a:spcPts val="0"/>
              </a:spcAft>
              <a:buSzPts val="3800"/>
              <a:buNone/>
              <a:defRPr sz="3800"/>
            </a:lvl5pPr>
            <a:lvl6pPr lvl="5" rtl="0" algn="ctr">
              <a:lnSpc>
                <a:spcPct val="100000"/>
              </a:lnSpc>
              <a:spcBef>
                <a:spcPts val="0"/>
              </a:spcBef>
              <a:spcAft>
                <a:spcPts val="0"/>
              </a:spcAft>
              <a:buSzPts val="3800"/>
              <a:buNone/>
              <a:defRPr sz="3800"/>
            </a:lvl6pPr>
            <a:lvl7pPr lvl="6" rtl="0" algn="ctr">
              <a:lnSpc>
                <a:spcPct val="100000"/>
              </a:lnSpc>
              <a:spcBef>
                <a:spcPts val="0"/>
              </a:spcBef>
              <a:spcAft>
                <a:spcPts val="0"/>
              </a:spcAft>
              <a:buSzPts val="3800"/>
              <a:buNone/>
              <a:defRPr sz="3800"/>
            </a:lvl7pPr>
            <a:lvl8pPr lvl="7" rtl="0" algn="ctr">
              <a:lnSpc>
                <a:spcPct val="100000"/>
              </a:lnSpc>
              <a:spcBef>
                <a:spcPts val="0"/>
              </a:spcBef>
              <a:spcAft>
                <a:spcPts val="0"/>
              </a:spcAft>
              <a:buSzPts val="3800"/>
              <a:buNone/>
              <a:defRPr sz="3800"/>
            </a:lvl8pPr>
            <a:lvl9pPr lvl="8" rtl="0" algn="ctr">
              <a:lnSpc>
                <a:spcPct val="100000"/>
              </a:lnSpc>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0"/>
              </a:spcBef>
              <a:spcAft>
                <a:spcPts val="0"/>
              </a:spcAft>
              <a:buClr>
                <a:schemeClr val="lt1"/>
              </a:buClr>
              <a:buSzPts val="1600"/>
              <a:buNone/>
              <a:defRPr sz="1600">
                <a:solidFill>
                  <a:schemeClr val="lt1"/>
                </a:solidFill>
              </a:defRPr>
            </a:lvl2pPr>
            <a:lvl3pPr lvl="2" rtl="0" algn="ctr">
              <a:lnSpc>
                <a:spcPct val="100000"/>
              </a:lnSpc>
              <a:spcBef>
                <a:spcPts val="0"/>
              </a:spcBef>
              <a:spcAft>
                <a:spcPts val="0"/>
              </a:spcAft>
              <a:buClr>
                <a:schemeClr val="lt1"/>
              </a:buClr>
              <a:buSzPts val="1600"/>
              <a:buNone/>
              <a:defRPr sz="1600">
                <a:solidFill>
                  <a:schemeClr val="lt1"/>
                </a:solidFill>
              </a:defRPr>
            </a:lvl3pPr>
            <a:lvl4pPr lvl="3" rtl="0" algn="ctr">
              <a:lnSpc>
                <a:spcPct val="100000"/>
              </a:lnSpc>
              <a:spcBef>
                <a:spcPts val="0"/>
              </a:spcBef>
              <a:spcAft>
                <a:spcPts val="0"/>
              </a:spcAft>
              <a:buClr>
                <a:schemeClr val="lt1"/>
              </a:buClr>
              <a:buSzPts val="1600"/>
              <a:buNone/>
              <a:defRPr sz="1600">
                <a:solidFill>
                  <a:schemeClr val="lt1"/>
                </a:solidFill>
              </a:defRPr>
            </a:lvl4pPr>
            <a:lvl5pPr lvl="4" rtl="0" algn="ctr">
              <a:lnSpc>
                <a:spcPct val="100000"/>
              </a:lnSpc>
              <a:spcBef>
                <a:spcPts val="0"/>
              </a:spcBef>
              <a:spcAft>
                <a:spcPts val="0"/>
              </a:spcAft>
              <a:buClr>
                <a:schemeClr val="lt1"/>
              </a:buClr>
              <a:buSzPts val="1600"/>
              <a:buNone/>
              <a:defRPr sz="1600">
                <a:solidFill>
                  <a:schemeClr val="lt1"/>
                </a:solidFill>
              </a:defRPr>
            </a:lvl5pPr>
            <a:lvl6pPr lvl="5" rtl="0" algn="ctr">
              <a:lnSpc>
                <a:spcPct val="100000"/>
              </a:lnSpc>
              <a:spcBef>
                <a:spcPts val="0"/>
              </a:spcBef>
              <a:spcAft>
                <a:spcPts val="0"/>
              </a:spcAft>
              <a:buClr>
                <a:schemeClr val="lt1"/>
              </a:buClr>
              <a:buSzPts val="1600"/>
              <a:buNone/>
              <a:defRPr sz="1600">
                <a:solidFill>
                  <a:schemeClr val="lt1"/>
                </a:solidFill>
              </a:defRPr>
            </a:lvl6pPr>
            <a:lvl7pPr lvl="6" rtl="0" algn="ctr">
              <a:lnSpc>
                <a:spcPct val="100000"/>
              </a:lnSpc>
              <a:spcBef>
                <a:spcPts val="0"/>
              </a:spcBef>
              <a:spcAft>
                <a:spcPts val="0"/>
              </a:spcAft>
              <a:buClr>
                <a:schemeClr val="lt1"/>
              </a:buClr>
              <a:buSzPts val="1600"/>
              <a:buNone/>
              <a:defRPr sz="1600">
                <a:solidFill>
                  <a:schemeClr val="lt1"/>
                </a:solidFill>
              </a:defRPr>
            </a:lvl7pPr>
            <a:lvl8pPr lvl="7" rtl="0" algn="ctr">
              <a:lnSpc>
                <a:spcPct val="100000"/>
              </a:lnSpc>
              <a:spcBef>
                <a:spcPts val="0"/>
              </a:spcBef>
              <a:spcAft>
                <a:spcPts val="0"/>
              </a:spcAft>
              <a:buClr>
                <a:schemeClr val="lt1"/>
              </a:buClr>
              <a:buSzPts val="1600"/>
              <a:buNone/>
              <a:defRPr sz="1600">
                <a:solidFill>
                  <a:schemeClr val="lt1"/>
                </a:solidFill>
              </a:defRPr>
            </a:lvl8pPr>
            <a:lvl9pPr lvl="8" rtl="0"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 name="Google Shape;111;p11"/>
          <p:cNvGrpSpPr/>
          <p:nvPr/>
        </p:nvGrpSpPr>
        <p:grpSpPr>
          <a:xfrm>
            <a:off x="5959223" y="4119576"/>
            <a:ext cx="2520951" cy="1024165"/>
            <a:chOff x="6917201" y="0"/>
            <a:chExt cx="2227776"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 name="Google Shape;115;p11"/>
          <p:cNvGrpSpPr/>
          <p:nvPr/>
        </p:nvGrpSpPr>
        <p:grpSpPr>
          <a:xfrm>
            <a:off x="199151" y="2"/>
            <a:ext cx="2795413" cy="1083308"/>
            <a:chOff x="6917201" y="0"/>
            <a:chExt cx="2227776"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 name="Google Shape;119;p11"/>
          <p:cNvSpPr txBox="1"/>
          <p:nvPr>
            <p:ph hasCustomPrompt="1" type="title"/>
          </p:nvPr>
        </p:nvSpPr>
        <p:spPr>
          <a:xfrm>
            <a:off x="1385850" y="1383850"/>
            <a:ext cx="6372300" cy="13797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dk2"/>
              </a:buClr>
              <a:buSzPts val="8600"/>
              <a:buNone/>
              <a:defRPr sz="8600">
                <a:solidFill>
                  <a:schemeClr val="dk2"/>
                </a:solidFill>
              </a:defRPr>
            </a:lvl1pPr>
            <a:lvl2pPr lvl="1" rtl="0" algn="ctr">
              <a:lnSpc>
                <a:spcPct val="100000"/>
              </a:lnSpc>
              <a:spcBef>
                <a:spcPts val="0"/>
              </a:spcBef>
              <a:spcAft>
                <a:spcPts val="0"/>
              </a:spcAft>
              <a:buClr>
                <a:schemeClr val="dk2"/>
              </a:buClr>
              <a:buSzPts val="8600"/>
              <a:buNone/>
              <a:defRPr sz="8600">
                <a:solidFill>
                  <a:schemeClr val="dk2"/>
                </a:solidFill>
              </a:defRPr>
            </a:lvl2pPr>
            <a:lvl3pPr lvl="2" rtl="0" algn="ctr">
              <a:lnSpc>
                <a:spcPct val="100000"/>
              </a:lnSpc>
              <a:spcBef>
                <a:spcPts val="0"/>
              </a:spcBef>
              <a:spcAft>
                <a:spcPts val="0"/>
              </a:spcAft>
              <a:buClr>
                <a:schemeClr val="dk2"/>
              </a:buClr>
              <a:buSzPts val="8600"/>
              <a:buNone/>
              <a:defRPr sz="8600">
                <a:solidFill>
                  <a:schemeClr val="dk2"/>
                </a:solidFill>
              </a:defRPr>
            </a:lvl3pPr>
            <a:lvl4pPr lvl="3" rtl="0" algn="ctr">
              <a:lnSpc>
                <a:spcPct val="100000"/>
              </a:lnSpc>
              <a:spcBef>
                <a:spcPts val="0"/>
              </a:spcBef>
              <a:spcAft>
                <a:spcPts val="0"/>
              </a:spcAft>
              <a:buClr>
                <a:schemeClr val="dk2"/>
              </a:buClr>
              <a:buSzPts val="8600"/>
              <a:buNone/>
              <a:defRPr sz="8600">
                <a:solidFill>
                  <a:schemeClr val="dk2"/>
                </a:solidFill>
              </a:defRPr>
            </a:lvl4pPr>
            <a:lvl5pPr lvl="4" rtl="0" algn="ctr">
              <a:lnSpc>
                <a:spcPct val="100000"/>
              </a:lnSpc>
              <a:spcBef>
                <a:spcPts val="0"/>
              </a:spcBef>
              <a:spcAft>
                <a:spcPts val="0"/>
              </a:spcAft>
              <a:buClr>
                <a:schemeClr val="dk2"/>
              </a:buClr>
              <a:buSzPts val="8600"/>
              <a:buNone/>
              <a:defRPr sz="8600">
                <a:solidFill>
                  <a:schemeClr val="dk2"/>
                </a:solidFill>
              </a:defRPr>
            </a:lvl5pPr>
            <a:lvl6pPr lvl="5" rtl="0" algn="ctr">
              <a:lnSpc>
                <a:spcPct val="100000"/>
              </a:lnSpc>
              <a:spcBef>
                <a:spcPts val="0"/>
              </a:spcBef>
              <a:spcAft>
                <a:spcPts val="0"/>
              </a:spcAft>
              <a:buClr>
                <a:schemeClr val="dk2"/>
              </a:buClr>
              <a:buSzPts val="8600"/>
              <a:buNone/>
              <a:defRPr sz="8600">
                <a:solidFill>
                  <a:schemeClr val="dk2"/>
                </a:solidFill>
              </a:defRPr>
            </a:lvl6pPr>
            <a:lvl7pPr lvl="6" rtl="0" algn="ctr">
              <a:lnSpc>
                <a:spcPct val="100000"/>
              </a:lnSpc>
              <a:spcBef>
                <a:spcPts val="0"/>
              </a:spcBef>
              <a:spcAft>
                <a:spcPts val="0"/>
              </a:spcAft>
              <a:buClr>
                <a:schemeClr val="dk2"/>
              </a:buClr>
              <a:buSzPts val="8600"/>
              <a:buNone/>
              <a:defRPr sz="8600">
                <a:solidFill>
                  <a:schemeClr val="dk2"/>
                </a:solidFill>
              </a:defRPr>
            </a:lvl7pPr>
            <a:lvl8pPr lvl="7" rtl="0" algn="ctr">
              <a:lnSpc>
                <a:spcPct val="100000"/>
              </a:lnSpc>
              <a:spcBef>
                <a:spcPts val="0"/>
              </a:spcBef>
              <a:spcAft>
                <a:spcPts val="0"/>
              </a:spcAft>
              <a:buClr>
                <a:schemeClr val="dk2"/>
              </a:buClr>
              <a:buSzPts val="8600"/>
              <a:buNone/>
              <a:defRPr sz="8600">
                <a:solidFill>
                  <a:schemeClr val="dk2"/>
                </a:solidFill>
              </a:defRPr>
            </a:lvl8pPr>
            <a:lvl9pPr lvl="8" rtl="0" algn="ctr">
              <a:lnSpc>
                <a:spcPct val="100000"/>
              </a:lnSpc>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a:noFill/>
          <a:ln>
            <a:noFill/>
          </a:ln>
        </p:spPr>
        <p:txBody>
          <a:bodyPr anchorCtr="0" anchor="t" bIns="91425" lIns="91425" spcFirstLastPara="1" rIns="91425" wrap="square" tIns="91425">
            <a:normAutofit/>
          </a:bodyPr>
          <a:lstStyle>
            <a:lvl1pPr indent="-311150" lvl="0" marL="457200" rtl="0" algn="ctr">
              <a:lnSpc>
                <a:spcPct val="115000"/>
              </a:lnSpc>
              <a:spcBef>
                <a:spcPts val="0"/>
              </a:spcBef>
              <a:spcAft>
                <a:spcPts val="0"/>
              </a:spcAft>
              <a:buSzPts val="1300"/>
              <a:buChar char="●"/>
              <a:defRPr/>
            </a:lvl1pPr>
            <a:lvl2pPr indent="-298450" lvl="1" marL="914400" rtl="0" algn="ctr">
              <a:lnSpc>
                <a:spcPct val="115000"/>
              </a:lnSpc>
              <a:spcBef>
                <a:spcPts val="0"/>
              </a:spcBef>
              <a:spcAft>
                <a:spcPts val="0"/>
              </a:spcAft>
              <a:buSzPts val="1100"/>
              <a:buChar char="○"/>
              <a:defRPr/>
            </a:lvl2pPr>
            <a:lvl3pPr indent="-298450" lvl="2" marL="1371600" rtl="0" algn="ctr">
              <a:lnSpc>
                <a:spcPct val="115000"/>
              </a:lnSpc>
              <a:spcBef>
                <a:spcPts val="0"/>
              </a:spcBef>
              <a:spcAft>
                <a:spcPts val="0"/>
              </a:spcAft>
              <a:buSzPts val="1100"/>
              <a:buChar char="■"/>
              <a:defRPr/>
            </a:lvl3pPr>
            <a:lvl4pPr indent="-298450" lvl="3" marL="1828800" rtl="0" algn="ctr">
              <a:lnSpc>
                <a:spcPct val="115000"/>
              </a:lnSpc>
              <a:spcBef>
                <a:spcPts val="0"/>
              </a:spcBef>
              <a:spcAft>
                <a:spcPts val="0"/>
              </a:spcAft>
              <a:buSzPts val="1100"/>
              <a:buChar char="●"/>
              <a:defRPr/>
            </a:lvl4pPr>
            <a:lvl5pPr indent="-298450" lvl="4" marL="2286000" rtl="0" algn="ctr">
              <a:lnSpc>
                <a:spcPct val="115000"/>
              </a:lnSpc>
              <a:spcBef>
                <a:spcPts val="0"/>
              </a:spcBef>
              <a:spcAft>
                <a:spcPts val="0"/>
              </a:spcAft>
              <a:buSzPts val="1100"/>
              <a:buChar char="○"/>
              <a:defRPr/>
            </a:lvl5pPr>
            <a:lvl6pPr indent="-298450" lvl="5" marL="2743200" rtl="0" algn="ctr">
              <a:lnSpc>
                <a:spcPct val="115000"/>
              </a:lnSpc>
              <a:spcBef>
                <a:spcPts val="0"/>
              </a:spcBef>
              <a:spcAft>
                <a:spcPts val="0"/>
              </a:spcAft>
              <a:buSzPts val="1100"/>
              <a:buChar char="■"/>
              <a:defRPr/>
            </a:lvl6pPr>
            <a:lvl7pPr indent="-298450" lvl="6" marL="3200400" rtl="0" algn="ctr">
              <a:lnSpc>
                <a:spcPct val="115000"/>
              </a:lnSpc>
              <a:spcBef>
                <a:spcPts val="0"/>
              </a:spcBef>
              <a:spcAft>
                <a:spcPts val="0"/>
              </a:spcAft>
              <a:buSzPts val="1100"/>
              <a:buChar char="●"/>
              <a:defRPr/>
            </a:lvl7pPr>
            <a:lvl8pPr indent="-298450" lvl="7" marL="3657600" rtl="0" algn="ctr">
              <a:lnSpc>
                <a:spcPct val="115000"/>
              </a:lnSpc>
              <a:spcBef>
                <a:spcPts val="0"/>
              </a:spcBef>
              <a:spcAft>
                <a:spcPts val="0"/>
              </a:spcAft>
              <a:buSzPts val="1100"/>
              <a:buChar char="○"/>
              <a:defRPr/>
            </a:lvl8pPr>
            <a:lvl9pPr indent="-298450" lvl="8" marL="4114800" rtl="0" algn="ctr">
              <a:lnSpc>
                <a:spcPct val="115000"/>
              </a:lnSpc>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4" name="Shape 124"/>
        <p:cNvGrpSpPr/>
        <p:nvPr/>
      </p:nvGrpSpPr>
      <p:grpSpPr>
        <a:xfrm>
          <a:off x="0" y="0"/>
          <a:ext cx="0" cy="0"/>
          <a:chOff x="0" y="0"/>
          <a:chExt cx="0" cy="0"/>
        </a:xfrm>
      </p:grpSpPr>
      <p:sp>
        <p:nvSpPr>
          <p:cNvPr id="125" name="Google Shape;125;p13"/>
          <p:cNvSpPr txBox="1"/>
          <p:nvPr>
            <p:ph type="title"/>
          </p:nvPr>
        </p:nvSpPr>
        <p:spPr>
          <a:xfrm>
            <a:off x="866216" y="730251"/>
            <a:ext cx="6571200" cy="530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Clr>
                <a:schemeClr val="lt2"/>
              </a:buClr>
              <a:buSzPts val="1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26" name="Google Shape;126;p13"/>
          <p:cNvSpPr txBox="1"/>
          <p:nvPr>
            <p:ph idx="1" type="body"/>
          </p:nvPr>
        </p:nvSpPr>
        <p:spPr>
          <a:xfrm>
            <a:off x="866216" y="1952625"/>
            <a:ext cx="6619200" cy="2562300"/>
          </a:xfrm>
          <a:prstGeom prst="rect">
            <a:avLst/>
          </a:prstGeom>
          <a:noFill/>
          <a:ln>
            <a:noFill/>
          </a:ln>
        </p:spPr>
        <p:txBody>
          <a:bodyPr anchorCtr="0" anchor="t" bIns="45700" lIns="91425" spcFirstLastPara="1" rIns="91425" wrap="square" tIns="45700">
            <a:normAutofit/>
          </a:bodyPr>
          <a:lstStyle>
            <a:lvl1pPr indent="-320040" lvl="0" marL="457200" rtl="0" algn="l">
              <a:lnSpc>
                <a:spcPct val="115000"/>
              </a:lnSpc>
              <a:spcBef>
                <a:spcPts val="750"/>
              </a:spcBef>
              <a:spcAft>
                <a:spcPts val="0"/>
              </a:spcAft>
              <a:buSzPts val="1440"/>
              <a:buChar char="●"/>
              <a:defRPr/>
            </a:lvl1pPr>
            <a:lvl2pPr indent="-320040" lvl="1" marL="914400" rtl="0" algn="l">
              <a:lnSpc>
                <a:spcPct val="115000"/>
              </a:lnSpc>
              <a:spcBef>
                <a:spcPts val="750"/>
              </a:spcBef>
              <a:spcAft>
                <a:spcPts val="0"/>
              </a:spcAft>
              <a:buSzPts val="1440"/>
              <a:buChar char="○"/>
              <a:defRPr/>
            </a:lvl2pPr>
            <a:lvl3pPr indent="-320039" lvl="2" marL="1371600" rtl="0" algn="l">
              <a:lnSpc>
                <a:spcPct val="115000"/>
              </a:lnSpc>
              <a:spcBef>
                <a:spcPts val="750"/>
              </a:spcBef>
              <a:spcAft>
                <a:spcPts val="0"/>
              </a:spcAft>
              <a:buSzPts val="1440"/>
              <a:buChar char="■"/>
              <a:defRPr/>
            </a:lvl3pPr>
            <a:lvl4pPr indent="-320039" lvl="3" marL="1828800" rtl="0" algn="l">
              <a:lnSpc>
                <a:spcPct val="115000"/>
              </a:lnSpc>
              <a:spcBef>
                <a:spcPts val="750"/>
              </a:spcBef>
              <a:spcAft>
                <a:spcPts val="0"/>
              </a:spcAft>
              <a:buSzPts val="1440"/>
              <a:buChar char="●"/>
              <a:defRPr/>
            </a:lvl4pPr>
            <a:lvl5pPr indent="-320039" lvl="4" marL="2286000" rtl="0" algn="l">
              <a:lnSpc>
                <a:spcPct val="115000"/>
              </a:lnSpc>
              <a:spcBef>
                <a:spcPts val="750"/>
              </a:spcBef>
              <a:spcAft>
                <a:spcPts val="0"/>
              </a:spcAft>
              <a:buSzPts val="1440"/>
              <a:buChar char="○"/>
              <a:defRPr/>
            </a:lvl5pPr>
            <a:lvl6pPr indent="-320039" lvl="5" marL="2743200" rtl="0" algn="l">
              <a:lnSpc>
                <a:spcPct val="115000"/>
              </a:lnSpc>
              <a:spcBef>
                <a:spcPts val="750"/>
              </a:spcBef>
              <a:spcAft>
                <a:spcPts val="0"/>
              </a:spcAft>
              <a:buSzPts val="1440"/>
              <a:buChar char="■"/>
              <a:defRPr/>
            </a:lvl6pPr>
            <a:lvl7pPr indent="-320039" lvl="6" marL="3200400" rtl="0" algn="l">
              <a:lnSpc>
                <a:spcPct val="115000"/>
              </a:lnSpc>
              <a:spcBef>
                <a:spcPts val="750"/>
              </a:spcBef>
              <a:spcAft>
                <a:spcPts val="0"/>
              </a:spcAft>
              <a:buSzPts val="1440"/>
              <a:buChar char="●"/>
              <a:defRPr/>
            </a:lvl7pPr>
            <a:lvl8pPr indent="-320040" lvl="7" marL="3657600" rtl="0" algn="l">
              <a:lnSpc>
                <a:spcPct val="115000"/>
              </a:lnSpc>
              <a:spcBef>
                <a:spcPts val="750"/>
              </a:spcBef>
              <a:spcAft>
                <a:spcPts val="0"/>
              </a:spcAft>
              <a:buSzPts val="1440"/>
              <a:buChar char="○"/>
              <a:defRPr/>
            </a:lvl8pPr>
            <a:lvl9pPr indent="-320040" lvl="8" marL="4114800" rtl="0" algn="l">
              <a:lnSpc>
                <a:spcPct val="115000"/>
              </a:lnSpc>
              <a:spcBef>
                <a:spcPts val="750"/>
              </a:spcBef>
              <a:spcAft>
                <a:spcPts val="0"/>
              </a:spcAft>
              <a:buSzPts val="1440"/>
              <a:buChar char="■"/>
              <a:defRPr/>
            </a:lvl9pPr>
          </a:lstStyle>
          <a:p/>
        </p:txBody>
      </p:sp>
      <p:sp>
        <p:nvSpPr>
          <p:cNvPr id="127" name="Google Shape;127;p13"/>
          <p:cNvSpPr txBox="1"/>
          <p:nvPr>
            <p:ph idx="10" type="dt"/>
          </p:nvPr>
        </p:nvSpPr>
        <p:spPr>
          <a:xfrm>
            <a:off x="7989829" y="4793879"/>
            <a:ext cx="742800" cy="2286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8" name="Google Shape;128;p13"/>
          <p:cNvSpPr txBox="1"/>
          <p:nvPr>
            <p:ph idx="11" type="ftr"/>
          </p:nvPr>
        </p:nvSpPr>
        <p:spPr>
          <a:xfrm>
            <a:off x="420833" y="4793879"/>
            <a:ext cx="2894700" cy="2286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9" name="Google Shape;129;p13"/>
          <p:cNvSpPr txBox="1"/>
          <p:nvPr>
            <p:ph idx="12" type="sldNum"/>
          </p:nvPr>
        </p:nvSpPr>
        <p:spPr>
          <a:xfrm>
            <a:off x="7764406" y="221797"/>
            <a:ext cx="628500" cy="575700"/>
          </a:xfrm>
          <a:prstGeom prst="rect">
            <a:avLst/>
          </a:prstGeom>
          <a:noFill/>
          <a:ln>
            <a:noFill/>
          </a:ln>
        </p:spPr>
        <p:txBody>
          <a:bodyPr anchorCtr="0" anchor="b" bIns="45700" lIns="91425" spcFirstLastPara="1" rIns="91425" wrap="square" tIns="45700">
            <a:normAutofit/>
          </a:bodyPr>
          <a:lstStyle>
            <a:lvl1pPr indent="0" lvl="0" marL="0" marR="0" rtl="0" algn="r">
              <a:lnSpc>
                <a:spcPct val="100000"/>
              </a:lnSpc>
              <a:spcBef>
                <a:spcPts val="0"/>
              </a:spcBef>
              <a:spcAft>
                <a:spcPts val="0"/>
              </a:spcAft>
              <a:buClr>
                <a:schemeClr val="lt1"/>
              </a:buClr>
              <a:buSzPts val="2100"/>
              <a:buFont typeface="Century Gothic"/>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chemeClr val="lt1"/>
              </a:buClr>
              <a:buSzPts val="2100"/>
              <a:buFont typeface="Century Gothic"/>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chemeClr val="lt1"/>
              </a:buClr>
              <a:buSzPts val="2100"/>
              <a:buFont typeface="Century Gothic"/>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chemeClr val="lt1"/>
              </a:buClr>
              <a:buSzPts val="2100"/>
              <a:buFont typeface="Century Gothic"/>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chemeClr val="lt1"/>
              </a:buClr>
              <a:buSzPts val="2100"/>
              <a:buFont typeface="Century Gothic"/>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chemeClr val="lt1"/>
              </a:buClr>
              <a:buSzPts val="2100"/>
              <a:buFont typeface="Century Gothic"/>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chemeClr val="lt1"/>
              </a:buClr>
              <a:buSzPts val="2100"/>
              <a:buFont typeface="Century Gothic"/>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chemeClr val="lt1"/>
              </a:buClr>
              <a:buSzPts val="2100"/>
              <a:buFont typeface="Century Gothic"/>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chemeClr val="lt1"/>
              </a:buClr>
              <a:buSzPts val="2100"/>
              <a:buFont typeface="Century Gothic"/>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3"/>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3"/>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3"/>
          <p:cNvSpPr txBox="1"/>
          <p:nvPr>
            <p:ph type="title"/>
          </p:nvPr>
        </p:nvSpPr>
        <p:spPr>
          <a:xfrm>
            <a:off x="819150" y="845600"/>
            <a:ext cx="3709200" cy="13830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sz="3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42" name="Google Shape;42;p3"/>
          <p:cNvSpPr txBox="1"/>
          <p:nvPr>
            <p:ph idx="1" type="body"/>
          </p:nvPr>
        </p:nvSpPr>
        <p:spPr>
          <a:xfrm>
            <a:off x="830700" y="2319050"/>
            <a:ext cx="3709200" cy="2119800"/>
          </a:xfrm>
          <a:prstGeom prst="rect">
            <a:avLst/>
          </a:prstGeom>
          <a:noFill/>
          <a:ln>
            <a:noFill/>
          </a:ln>
        </p:spPr>
        <p:txBody>
          <a:bodyPr anchorCtr="0" anchor="t" bIns="91425" lIns="91425" spcFirstLastPara="1" rIns="91425" wrap="square" tIns="91425">
            <a:norm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0"/>
              </a:spcBef>
              <a:spcAft>
                <a:spcPts val="0"/>
              </a:spcAft>
              <a:buSzPts val="1100"/>
              <a:buChar char="○"/>
              <a:defRPr/>
            </a:lvl2pPr>
            <a:lvl3pPr indent="-298450" lvl="2" marL="1371600" rtl="0" algn="l">
              <a:lnSpc>
                <a:spcPct val="115000"/>
              </a:lnSpc>
              <a:spcBef>
                <a:spcPts val="0"/>
              </a:spcBef>
              <a:spcAft>
                <a:spcPts val="0"/>
              </a:spcAft>
              <a:buSzPts val="1100"/>
              <a:buChar char="■"/>
              <a:defRPr/>
            </a:lvl3pPr>
            <a:lvl4pPr indent="-298450" lvl="3" marL="1828800" rtl="0" algn="l">
              <a:lnSpc>
                <a:spcPct val="115000"/>
              </a:lnSpc>
              <a:spcBef>
                <a:spcPts val="0"/>
              </a:spcBef>
              <a:spcAft>
                <a:spcPts val="0"/>
              </a:spcAft>
              <a:buSzPts val="1100"/>
              <a:buChar char="●"/>
              <a:defRPr/>
            </a:lvl4pPr>
            <a:lvl5pPr indent="-298450" lvl="4" marL="2286000" rtl="0" algn="l">
              <a:lnSpc>
                <a:spcPct val="115000"/>
              </a:lnSpc>
              <a:spcBef>
                <a:spcPts val="0"/>
              </a:spcBef>
              <a:spcAft>
                <a:spcPts val="0"/>
              </a:spcAft>
              <a:buSzPts val="1100"/>
              <a:buChar char="○"/>
              <a:defRPr/>
            </a:lvl5pPr>
            <a:lvl6pPr indent="-298450" lvl="5" marL="2743200" rtl="0" algn="l">
              <a:lnSpc>
                <a:spcPct val="115000"/>
              </a:lnSpc>
              <a:spcBef>
                <a:spcPts val="0"/>
              </a:spcBef>
              <a:spcAft>
                <a:spcPts val="0"/>
              </a:spcAft>
              <a:buSzPts val="1100"/>
              <a:buChar char="■"/>
              <a:defRPr/>
            </a:lvl6pPr>
            <a:lvl7pPr indent="-298450" lvl="6" marL="3200400" rtl="0" algn="l">
              <a:lnSpc>
                <a:spcPct val="115000"/>
              </a:lnSpc>
              <a:spcBef>
                <a:spcPts val="0"/>
              </a:spcBef>
              <a:spcAft>
                <a:spcPts val="0"/>
              </a:spcAft>
              <a:buSzPts val="1100"/>
              <a:buChar char="●"/>
              <a:defRPr/>
            </a:lvl7pPr>
            <a:lvl8pPr indent="-298450" lvl="7" marL="3657600" rtl="0" algn="l">
              <a:lnSpc>
                <a:spcPct val="115000"/>
              </a:lnSpc>
              <a:spcBef>
                <a:spcPts val="0"/>
              </a:spcBef>
              <a:spcAft>
                <a:spcPts val="0"/>
              </a:spcAft>
              <a:buSzPts val="1100"/>
              <a:buChar char="○"/>
              <a:defRPr/>
            </a:lvl8pPr>
            <a:lvl9pPr indent="-298450" lvl="8" marL="4114800" rtl="0" algn="l">
              <a:lnSpc>
                <a:spcPct val="115000"/>
              </a:lnSpc>
              <a:spcBef>
                <a:spcPts val="0"/>
              </a:spcBef>
              <a:spcAft>
                <a:spcPts val="0"/>
              </a:spcAft>
              <a:buSzPts val="1100"/>
              <a:buChar char="■"/>
              <a:defRPr/>
            </a:lvl9pPr>
          </a:lstStyle>
          <a:p/>
        </p:txBody>
      </p:sp>
      <p:sp>
        <p:nvSpPr>
          <p:cNvPr id="43" name="Google Shape;43;p3"/>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4" name="Shape 44"/>
        <p:cNvGrpSpPr/>
        <p:nvPr/>
      </p:nvGrpSpPr>
      <p:grpSpPr>
        <a:xfrm>
          <a:off x="0" y="0"/>
          <a:ext cx="0" cy="0"/>
          <a:chOff x="0" y="0"/>
          <a:chExt cx="0" cy="0"/>
        </a:xfrm>
      </p:grpSpPr>
      <p:sp>
        <p:nvSpPr>
          <p:cNvPr id="45" name="Google Shape;45;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4"/>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sz="3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49" name="Google Shape;49;p4"/>
          <p:cNvSpPr txBox="1"/>
          <p:nvPr>
            <p:ph idx="1" type="body"/>
          </p:nvPr>
        </p:nvSpPr>
        <p:spPr>
          <a:xfrm>
            <a:off x="819150" y="1990725"/>
            <a:ext cx="7505700" cy="2448000"/>
          </a:xfrm>
          <a:prstGeom prst="rect">
            <a:avLst/>
          </a:prstGeom>
          <a:noFill/>
          <a:ln>
            <a:noFill/>
          </a:ln>
        </p:spPr>
        <p:txBody>
          <a:bodyPr anchorCtr="0" anchor="t" bIns="91425" lIns="91425" spcFirstLastPara="1" rIns="91425" wrap="square" tIns="91425">
            <a:norm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0"/>
              </a:spcBef>
              <a:spcAft>
                <a:spcPts val="0"/>
              </a:spcAft>
              <a:buSzPts val="1100"/>
              <a:buChar char="○"/>
              <a:defRPr/>
            </a:lvl2pPr>
            <a:lvl3pPr indent="-298450" lvl="2" marL="1371600" rtl="0" algn="l">
              <a:lnSpc>
                <a:spcPct val="115000"/>
              </a:lnSpc>
              <a:spcBef>
                <a:spcPts val="0"/>
              </a:spcBef>
              <a:spcAft>
                <a:spcPts val="0"/>
              </a:spcAft>
              <a:buSzPts val="1100"/>
              <a:buChar char="■"/>
              <a:defRPr/>
            </a:lvl3pPr>
            <a:lvl4pPr indent="-298450" lvl="3" marL="1828800" rtl="0" algn="l">
              <a:lnSpc>
                <a:spcPct val="115000"/>
              </a:lnSpc>
              <a:spcBef>
                <a:spcPts val="0"/>
              </a:spcBef>
              <a:spcAft>
                <a:spcPts val="0"/>
              </a:spcAft>
              <a:buSzPts val="1100"/>
              <a:buChar char="●"/>
              <a:defRPr/>
            </a:lvl4pPr>
            <a:lvl5pPr indent="-298450" lvl="4" marL="2286000" rtl="0" algn="l">
              <a:lnSpc>
                <a:spcPct val="115000"/>
              </a:lnSpc>
              <a:spcBef>
                <a:spcPts val="0"/>
              </a:spcBef>
              <a:spcAft>
                <a:spcPts val="0"/>
              </a:spcAft>
              <a:buSzPts val="1100"/>
              <a:buChar char="○"/>
              <a:defRPr/>
            </a:lvl5pPr>
            <a:lvl6pPr indent="-298450" lvl="5" marL="2743200" rtl="0" algn="l">
              <a:lnSpc>
                <a:spcPct val="115000"/>
              </a:lnSpc>
              <a:spcBef>
                <a:spcPts val="0"/>
              </a:spcBef>
              <a:spcAft>
                <a:spcPts val="0"/>
              </a:spcAft>
              <a:buSzPts val="1100"/>
              <a:buChar char="■"/>
              <a:defRPr/>
            </a:lvl6pPr>
            <a:lvl7pPr indent="-298450" lvl="6" marL="3200400" rtl="0" algn="l">
              <a:lnSpc>
                <a:spcPct val="115000"/>
              </a:lnSpc>
              <a:spcBef>
                <a:spcPts val="0"/>
              </a:spcBef>
              <a:spcAft>
                <a:spcPts val="0"/>
              </a:spcAft>
              <a:buSzPts val="1100"/>
              <a:buChar char="●"/>
              <a:defRPr/>
            </a:lvl7pPr>
            <a:lvl8pPr indent="-298450" lvl="7" marL="3657600" rtl="0" algn="l">
              <a:lnSpc>
                <a:spcPct val="115000"/>
              </a:lnSpc>
              <a:spcBef>
                <a:spcPts val="0"/>
              </a:spcBef>
              <a:spcAft>
                <a:spcPts val="0"/>
              </a:spcAft>
              <a:buSzPts val="1100"/>
              <a:buChar char="○"/>
              <a:defRPr/>
            </a:lvl8pPr>
            <a:lvl9pPr indent="-298450" lvl="8" marL="4114800" rtl="0" algn="l">
              <a:lnSpc>
                <a:spcPct val="115000"/>
              </a:lnSpc>
              <a:spcBef>
                <a:spcPts val="0"/>
              </a:spcBef>
              <a:spcAft>
                <a:spcPts val="0"/>
              </a:spcAft>
              <a:buSzPts val="1100"/>
              <a:buChar char="■"/>
              <a:defRPr/>
            </a:lvl9pPr>
          </a:lstStyle>
          <a:p/>
        </p:txBody>
      </p:sp>
      <p:sp>
        <p:nvSpPr>
          <p:cNvPr id="50" name="Google Shape;50;p4"/>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51" name="Shape 51"/>
        <p:cNvGrpSpPr/>
        <p:nvPr/>
      </p:nvGrpSpPr>
      <p:grpSpPr>
        <a:xfrm>
          <a:off x="0" y="0"/>
          <a:ext cx="0" cy="0"/>
          <a:chOff x="0" y="0"/>
          <a:chExt cx="0" cy="0"/>
        </a:xfrm>
      </p:grpSpPr>
      <p:sp>
        <p:nvSpPr>
          <p:cNvPr id="52" name="Google Shape;52;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5"/>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sz="3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56" name="Google Shape;56;p5"/>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57" name="Shape 57"/>
        <p:cNvGrpSpPr/>
        <p:nvPr/>
      </p:nvGrpSpPr>
      <p:grpSpPr>
        <a:xfrm>
          <a:off x="0" y="0"/>
          <a:ext cx="0" cy="0"/>
          <a:chOff x="0" y="0"/>
          <a:chExt cx="0" cy="0"/>
        </a:xfrm>
      </p:grpSpPr>
      <p:sp>
        <p:nvSpPr>
          <p:cNvPr id="58" name="Google Shape;58;p6"/>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9" name="Google Shape;59;p6"/>
          <p:cNvGrpSpPr/>
          <p:nvPr/>
        </p:nvGrpSpPr>
        <p:grpSpPr>
          <a:xfrm>
            <a:off x="5594191" y="3961115"/>
            <a:ext cx="2910144" cy="1182340"/>
            <a:chOff x="6917201" y="0"/>
            <a:chExt cx="2227776" cy="863400"/>
          </a:xfrm>
        </p:grpSpPr>
        <p:sp>
          <p:nvSpPr>
            <p:cNvPr id="60" name="Google Shape;60;p6"/>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6"/>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6"/>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 name="Google Shape;63;p6"/>
          <p:cNvGrpSpPr/>
          <p:nvPr/>
        </p:nvGrpSpPr>
        <p:grpSpPr>
          <a:xfrm>
            <a:off x="199151" y="2"/>
            <a:ext cx="2795413" cy="1083308"/>
            <a:chOff x="6917201" y="0"/>
            <a:chExt cx="2227776" cy="863400"/>
          </a:xfrm>
        </p:grpSpPr>
        <p:sp>
          <p:nvSpPr>
            <p:cNvPr id="64" name="Google Shape;64;p6"/>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6"/>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6"/>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 name="Google Shape;67;p6"/>
          <p:cNvSpPr txBox="1"/>
          <p:nvPr>
            <p:ph type="title"/>
          </p:nvPr>
        </p:nvSpPr>
        <p:spPr>
          <a:xfrm>
            <a:off x="1888684" y="1746100"/>
            <a:ext cx="5377500" cy="16461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dk2"/>
              </a:buClr>
              <a:buSzPts val="3200"/>
              <a:buNone/>
              <a:defRPr sz="3200">
                <a:solidFill>
                  <a:schemeClr val="dk2"/>
                </a:solidFill>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p:txBody>
      </p:sp>
      <p:sp>
        <p:nvSpPr>
          <p:cNvPr id="68" name="Google Shape;68;p6"/>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69" name="Shape 69"/>
        <p:cNvGrpSpPr/>
        <p:nvPr/>
      </p:nvGrpSpPr>
      <p:grpSpPr>
        <a:xfrm>
          <a:off x="0" y="0"/>
          <a:ext cx="0" cy="0"/>
          <a:chOff x="0" y="0"/>
          <a:chExt cx="0" cy="0"/>
        </a:xfrm>
      </p:grpSpPr>
      <p:sp>
        <p:nvSpPr>
          <p:cNvPr id="70" name="Google Shape;70;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7"/>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7"/>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sz="3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74" name="Google Shape;74;p7"/>
          <p:cNvSpPr txBox="1"/>
          <p:nvPr>
            <p:ph idx="1" type="body"/>
          </p:nvPr>
        </p:nvSpPr>
        <p:spPr>
          <a:xfrm>
            <a:off x="819150" y="1990725"/>
            <a:ext cx="3686100" cy="2448000"/>
          </a:xfrm>
          <a:prstGeom prst="rect">
            <a:avLst/>
          </a:prstGeom>
          <a:noFill/>
          <a:ln>
            <a:noFill/>
          </a:ln>
        </p:spPr>
        <p:txBody>
          <a:bodyPr anchorCtr="0" anchor="t" bIns="91425" lIns="91425" spcFirstLastPara="1" rIns="91425" wrap="square" tIns="91425">
            <a:norm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0"/>
              </a:spcBef>
              <a:spcAft>
                <a:spcPts val="0"/>
              </a:spcAft>
              <a:buSzPts val="1100"/>
              <a:buChar char="○"/>
              <a:defRPr/>
            </a:lvl2pPr>
            <a:lvl3pPr indent="-298450" lvl="2" marL="1371600" rtl="0" algn="l">
              <a:lnSpc>
                <a:spcPct val="115000"/>
              </a:lnSpc>
              <a:spcBef>
                <a:spcPts val="0"/>
              </a:spcBef>
              <a:spcAft>
                <a:spcPts val="0"/>
              </a:spcAft>
              <a:buSzPts val="1100"/>
              <a:buChar char="■"/>
              <a:defRPr/>
            </a:lvl3pPr>
            <a:lvl4pPr indent="-298450" lvl="3" marL="1828800" rtl="0" algn="l">
              <a:lnSpc>
                <a:spcPct val="115000"/>
              </a:lnSpc>
              <a:spcBef>
                <a:spcPts val="0"/>
              </a:spcBef>
              <a:spcAft>
                <a:spcPts val="0"/>
              </a:spcAft>
              <a:buSzPts val="1100"/>
              <a:buChar char="●"/>
              <a:defRPr/>
            </a:lvl4pPr>
            <a:lvl5pPr indent="-298450" lvl="4" marL="2286000" rtl="0" algn="l">
              <a:lnSpc>
                <a:spcPct val="115000"/>
              </a:lnSpc>
              <a:spcBef>
                <a:spcPts val="0"/>
              </a:spcBef>
              <a:spcAft>
                <a:spcPts val="0"/>
              </a:spcAft>
              <a:buSzPts val="1100"/>
              <a:buChar char="○"/>
              <a:defRPr/>
            </a:lvl5pPr>
            <a:lvl6pPr indent="-298450" lvl="5" marL="2743200" rtl="0" algn="l">
              <a:lnSpc>
                <a:spcPct val="115000"/>
              </a:lnSpc>
              <a:spcBef>
                <a:spcPts val="0"/>
              </a:spcBef>
              <a:spcAft>
                <a:spcPts val="0"/>
              </a:spcAft>
              <a:buSzPts val="1100"/>
              <a:buChar char="■"/>
              <a:defRPr/>
            </a:lvl6pPr>
            <a:lvl7pPr indent="-298450" lvl="6" marL="3200400" rtl="0" algn="l">
              <a:lnSpc>
                <a:spcPct val="115000"/>
              </a:lnSpc>
              <a:spcBef>
                <a:spcPts val="0"/>
              </a:spcBef>
              <a:spcAft>
                <a:spcPts val="0"/>
              </a:spcAft>
              <a:buSzPts val="1100"/>
              <a:buChar char="●"/>
              <a:defRPr/>
            </a:lvl7pPr>
            <a:lvl8pPr indent="-298450" lvl="7" marL="3657600" rtl="0" algn="l">
              <a:lnSpc>
                <a:spcPct val="115000"/>
              </a:lnSpc>
              <a:spcBef>
                <a:spcPts val="0"/>
              </a:spcBef>
              <a:spcAft>
                <a:spcPts val="0"/>
              </a:spcAft>
              <a:buSzPts val="1100"/>
              <a:buChar char="○"/>
              <a:defRPr/>
            </a:lvl8pPr>
            <a:lvl9pPr indent="-298450" lvl="8" marL="4114800" rtl="0" algn="l">
              <a:lnSpc>
                <a:spcPct val="115000"/>
              </a:lnSpc>
              <a:spcBef>
                <a:spcPts val="0"/>
              </a:spcBef>
              <a:spcAft>
                <a:spcPts val="0"/>
              </a:spcAft>
              <a:buSzPts val="1100"/>
              <a:buChar char="■"/>
              <a:defRPr/>
            </a:lvl9pPr>
          </a:lstStyle>
          <a:p/>
        </p:txBody>
      </p:sp>
      <p:sp>
        <p:nvSpPr>
          <p:cNvPr id="75" name="Google Shape;75;p7"/>
          <p:cNvSpPr txBox="1"/>
          <p:nvPr>
            <p:ph idx="2" type="body"/>
          </p:nvPr>
        </p:nvSpPr>
        <p:spPr>
          <a:xfrm>
            <a:off x="4638675" y="1990725"/>
            <a:ext cx="3686100" cy="2448000"/>
          </a:xfrm>
          <a:prstGeom prst="rect">
            <a:avLst/>
          </a:prstGeom>
          <a:noFill/>
          <a:ln>
            <a:noFill/>
          </a:ln>
        </p:spPr>
        <p:txBody>
          <a:bodyPr anchorCtr="0" anchor="t" bIns="91425" lIns="91425" spcFirstLastPara="1" rIns="91425" wrap="square" tIns="91425">
            <a:norm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0"/>
              </a:spcBef>
              <a:spcAft>
                <a:spcPts val="0"/>
              </a:spcAft>
              <a:buSzPts val="1100"/>
              <a:buChar char="○"/>
              <a:defRPr/>
            </a:lvl2pPr>
            <a:lvl3pPr indent="-298450" lvl="2" marL="1371600" rtl="0" algn="l">
              <a:lnSpc>
                <a:spcPct val="115000"/>
              </a:lnSpc>
              <a:spcBef>
                <a:spcPts val="0"/>
              </a:spcBef>
              <a:spcAft>
                <a:spcPts val="0"/>
              </a:spcAft>
              <a:buSzPts val="1100"/>
              <a:buChar char="■"/>
              <a:defRPr/>
            </a:lvl3pPr>
            <a:lvl4pPr indent="-298450" lvl="3" marL="1828800" rtl="0" algn="l">
              <a:lnSpc>
                <a:spcPct val="115000"/>
              </a:lnSpc>
              <a:spcBef>
                <a:spcPts val="0"/>
              </a:spcBef>
              <a:spcAft>
                <a:spcPts val="0"/>
              </a:spcAft>
              <a:buSzPts val="1100"/>
              <a:buChar char="●"/>
              <a:defRPr/>
            </a:lvl4pPr>
            <a:lvl5pPr indent="-298450" lvl="4" marL="2286000" rtl="0" algn="l">
              <a:lnSpc>
                <a:spcPct val="115000"/>
              </a:lnSpc>
              <a:spcBef>
                <a:spcPts val="0"/>
              </a:spcBef>
              <a:spcAft>
                <a:spcPts val="0"/>
              </a:spcAft>
              <a:buSzPts val="1100"/>
              <a:buChar char="○"/>
              <a:defRPr/>
            </a:lvl5pPr>
            <a:lvl6pPr indent="-298450" lvl="5" marL="2743200" rtl="0" algn="l">
              <a:lnSpc>
                <a:spcPct val="115000"/>
              </a:lnSpc>
              <a:spcBef>
                <a:spcPts val="0"/>
              </a:spcBef>
              <a:spcAft>
                <a:spcPts val="0"/>
              </a:spcAft>
              <a:buSzPts val="1100"/>
              <a:buChar char="■"/>
              <a:defRPr/>
            </a:lvl6pPr>
            <a:lvl7pPr indent="-298450" lvl="6" marL="3200400" rtl="0" algn="l">
              <a:lnSpc>
                <a:spcPct val="115000"/>
              </a:lnSpc>
              <a:spcBef>
                <a:spcPts val="0"/>
              </a:spcBef>
              <a:spcAft>
                <a:spcPts val="0"/>
              </a:spcAft>
              <a:buSzPts val="1100"/>
              <a:buChar char="●"/>
              <a:defRPr/>
            </a:lvl7pPr>
            <a:lvl8pPr indent="-298450" lvl="7" marL="3657600" rtl="0" algn="l">
              <a:lnSpc>
                <a:spcPct val="115000"/>
              </a:lnSpc>
              <a:spcBef>
                <a:spcPts val="0"/>
              </a:spcBef>
              <a:spcAft>
                <a:spcPts val="0"/>
              </a:spcAft>
              <a:buSzPts val="1100"/>
              <a:buChar char="○"/>
              <a:defRPr/>
            </a:lvl8pPr>
            <a:lvl9pPr indent="-298450" lvl="8" marL="4114800" rtl="0" algn="l">
              <a:lnSpc>
                <a:spcPct val="115000"/>
              </a:lnSpc>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 name="Google Shape;80;p8"/>
          <p:cNvGrpSpPr/>
          <p:nvPr/>
        </p:nvGrpSpPr>
        <p:grpSpPr>
          <a:xfrm>
            <a:off x="255991" y="-119"/>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5" name="Google Shape;85;p8"/>
          <p:cNvGrpSpPr/>
          <p:nvPr/>
        </p:nvGrpSpPr>
        <p:grpSpPr>
          <a:xfrm>
            <a:off x="34934" y="4522125"/>
            <a:ext cx="1593305" cy="617072"/>
            <a:chOff x="6917201" y="0"/>
            <a:chExt cx="2227776"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 name="Google Shape;89;p8"/>
          <p:cNvGrpSpPr/>
          <p:nvPr/>
        </p:nvGrpSpPr>
        <p:grpSpPr>
          <a:xfrm>
            <a:off x="5886355" y="1243"/>
            <a:ext cx="3257454" cy="1261514"/>
            <a:chOff x="6917201" y="0"/>
            <a:chExt cx="2227776"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 name="Google Shape;93;p8"/>
          <p:cNvSpPr txBox="1"/>
          <p:nvPr>
            <p:ph type="title"/>
          </p:nvPr>
        </p:nvSpPr>
        <p:spPr>
          <a:xfrm>
            <a:off x="1393929" y="1301146"/>
            <a:ext cx="6366900" cy="25392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200"/>
              <a:buNone/>
              <a:defRPr sz="3200"/>
            </a:lvl1pPr>
            <a:lvl2pPr lvl="1" rtl="0" algn="ctr">
              <a:lnSpc>
                <a:spcPct val="100000"/>
              </a:lnSpc>
              <a:spcBef>
                <a:spcPts val="0"/>
              </a:spcBef>
              <a:spcAft>
                <a:spcPts val="0"/>
              </a:spcAft>
              <a:buSzPts val="3200"/>
              <a:buNone/>
              <a:defRPr sz="3200"/>
            </a:lvl2pPr>
            <a:lvl3pPr lvl="2" rtl="0" algn="ctr">
              <a:lnSpc>
                <a:spcPct val="100000"/>
              </a:lnSpc>
              <a:spcBef>
                <a:spcPts val="0"/>
              </a:spcBef>
              <a:spcAft>
                <a:spcPts val="0"/>
              </a:spcAft>
              <a:buSzPts val="3200"/>
              <a:buNone/>
              <a:defRPr sz="3200"/>
            </a:lvl3pPr>
            <a:lvl4pPr lvl="3" rtl="0" algn="ctr">
              <a:lnSpc>
                <a:spcPct val="100000"/>
              </a:lnSpc>
              <a:spcBef>
                <a:spcPts val="0"/>
              </a:spcBef>
              <a:spcAft>
                <a:spcPts val="0"/>
              </a:spcAft>
              <a:buSzPts val="3200"/>
              <a:buNone/>
              <a:defRPr sz="3200"/>
            </a:lvl4pPr>
            <a:lvl5pPr lvl="4" rtl="0" algn="ctr">
              <a:lnSpc>
                <a:spcPct val="100000"/>
              </a:lnSpc>
              <a:spcBef>
                <a:spcPts val="0"/>
              </a:spcBef>
              <a:spcAft>
                <a:spcPts val="0"/>
              </a:spcAft>
              <a:buSzPts val="3200"/>
              <a:buNone/>
              <a:defRPr sz="3200"/>
            </a:lvl5pPr>
            <a:lvl6pPr lvl="5" rtl="0" algn="ctr">
              <a:lnSpc>
                <a:spcPct val="100000"/>
              </a:lnSpc>
              <a:spcBef>
                <a:spcPts val="0"/>
              </a:spcBef>
              <a:spcAft>
                <a:spcPts val="0"/>
              </a:spcAft>
              <a:buSzPts val="3200"/>
              <a:buNone/>
              <a:defRPr sz="3200"/>
            </a:lvl6pPr>
            <a:lvl7pPr lvl="6" rtl="0" algn="ctr">
              <a:lnSpc>
                <a:spcPct val="100000"/>
              </a:lnSpc>
              <a:spcBef>
                <a:spcPts val="0"/>
              </a:spcBef>
              <a:spcAft>
                <a:spcPts val="0"/>
              </a:spcAft>
              <a:buSzPts val="3200"/>
              <a:buNone/>
              <a:defRPr sz="3200"/>
            </a:lvl7pPr>
            <a:lvl8pPr lvl="7" rtl="0" algn="ctr">
              <a:lnSpc>
                <a:spcPct val="100000"/>
              </a:lnSpc>
              <a:spcBef>
                <a:spcPts val="0"/>
              </a:spcBef>
              <a:spcAft>
                <a:spcPts val="0"/>
              </a:spcAft>
              <a:buSzPts val="3200"/>
              <a:buNone/>
              <a:defRPr sz="3200"/>
            </a:lvl8pPr>
            <a:lvl9pPr lvl="8" rtl="0" algn="ctr">
              <a:lnSpc>
                <a:spcPct val="100000"/>
              </a:lnSpc>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9"/>
          <p:cNvSpPr txBox="1"/>
          <p:nvPr>
            <p:ph type="title"/>
          </p:nvPr>
        </p:nvSpPr>
        <p:spPr>
          <a:xfrm>
            <a:off x="819150" y="845600"/>
            <a:ext cx="6424200" cy="7050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sz="3000"/>
            </a:lvl1pPr>
            <a:lvl2pPr lvl="1" rtl="0" algn="l">
              <a:lnSpc>
                <a:spcPct val="100000"/>
              </a:lnSpc>
              <a:spcBef>
                <a:spcPts val="0"/>
              </a:spcBef>
              <a:spcAft>
                <a:spcPts val="0"/>
              </a:spcAft>
              <a:buSzPts val="3000"/>
              <a:buNone/>
              <a:defRPr sz="3000"/>
            </a:lvl2pPr>
            <a:lvl3pPr lvl="2" rtl="0" algn="l">
              <a:lnSpc>
                <a:spcPct val="100000"/>
              </a:lnSpc>
              <a:spcBef>
                <a:spcPts val="0"/>
              </a:spcBef>
              <a:spcAft>
                <a:spcPts val="0"/>
              </a:spcAft>
              <a:buSzPts val="3000"/>
              <a:buNone/>
              <a:defRPr sz="3000"/>
            </a:lvl3pPr>
            <a:lvl4pPr lvl="3" rtl="0" algn="l">
              <a:lnSpc>
                <a:spcPct val="100000"/>
              </a:lnSpc>
              <a:spcBef>
                <a:spcPts val="0"/>
              </a:spcBef>
              <a:spcAft>
                <a:spcPts val="0"/>
              </a:spcAft>
              <a:buSzPts val="3000"/>
              <a:buNone/>
              <a:defRPr sz="3000"/>
            </a:lvl4pPr>
            <a:lvl5pPr lvl="4" rtl="0" algn="l">
              <a:lnSpc>
                <a:spcPct val="100000"/>
              </a:lnSpc>
              <a:spcBef>
                <a:spcPts val="0"/>
              </a:spcBef>
              <a:spcAft>
                <a:spcPts val="0"/>
              </a:spcAft>
              <a:buSzPts val="3000"/>
              <a:buNone/>
              <a:defRPr sz="3000"/>
            </a:lvl5pPr>
            <a:lvl6pPr lvl="5" rtl="0" algn="l">
              <a:lnSpc>
                <a:spcPct val="100000"/>
              </a:lnSpc>
              <a:spcBef>
                <a:spcPts val="0"/>
              </a:spcBef>
              <a:spcAft>
                <a:spcPts val="0"/>
              </a:spcAft>
              <a:buSzPts val="3000"/>
              <a:buNone/>
              <a:defRPr sz="3000"/>
            </a:lvl6pPr>
            <a:lvl7pPr lvl="6" rtl="0" algn="l">
              <a:lnSpc>
                <a:spcPct val="100000"/>
              </a:lnSpc>
              <a:spcBef>
                <a:spcPts val="0"/>
              </a:spcBef>
              <a:spcAft>
                <a:spcPts val="0"/>
              </a:spcAft>
              <a:buSzPts val="3000"/>
              <a:buNone/>
              <a:defRPr sz="3000"/>
            </a:lvl7pPr>
            <a:lvl8pPr lvl="7" rtl="0" algn="l">
              <a:lnSpc>
                <a:spcPct val="100000"/>
              </a:lnSpc>
              <a:spcBef>
                <a:spcPts val="0"/>
              </a:spcBef>
              <a:spcAft>
                <a:spcPts val="0"/>
              </a:spcAft>
              <a:buSzPts val="3000"/>
              <a:buNone/>
              <a:defRPr sz="3000"/>
            </a:lvl8pPr>
            <a:lvl9pPr lvl="8" rtl="0" algn="l">
              <a:lnSpc>
                <a:spcPct val="100000"/>
              </a:lnSpc>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1600"/>
              <a:buNone/>
              <a:defRPr sz="1600">
                <a:solidFill>
                  <a:schemeClr val="lt1"/>
                </a:solidFill>
              </a:defRPr>
            </a:lvl1pPr>
            <a:lvl2pPr lvl="1" rtl="0" algn="l">
              <a:lnSpc>
                <a:spcPct val="100000"/>
              </a:lnSpc>
              <a:spcBef>
                <a:spcPts val="0"/>
              </a:spcBef>
              <a:spcAft>
                <a:spcPts val="0"/>
              </a:spcAft>
              <a:buClr>
                <a:schemeClr val="lt1"/>
              </a:buClr>
              <a:buSzPts val="1600"/>
              <a:buNone/>
              <a:defRPr sz="1600">
                <a:solidFill>
                  <a:schemeClr val="lt1"/>
                </a:solidFill>
              </a:defRPr>
            </a:lvl2pPr>
            <a:lvl3pPr lvl="2" rtl="0" algn="l">
              <a:lnSpc>
                <a:spcPct val="100000"/>
              </a:lnSpc>
              <a:spcBef>
                <a:spcPts val="0"/>
              </a:spcBef>
              <a:spcAft>
                <a:spcPts val="0"/>
              </a:spcAft>
              <a:buClr>
                <a:schemeClr val="lt1"/>
              </a:buClr>
              <a:buSzPts val="1600"/>
              <a:buNone/>
              <a:defRPr sz="1600">
                <a:solidFill>
                  <a:schemeClr val="lt1"/>
                </a:solidFill>
              </a:defRPr>
            </a:lvl3pPr>
            <a:lvl4pPr lvl="3" rtl="0" algn="l">
              <a:lnSpc>
                <a:spcPct val="100000"/>
              </a:lnSpc>
              <a:spcBef>
                <a:spcPts val="0"/>
              </a:spcBef>
              <a:spcAft>
                <a:spcPts val="0"/>
              </a:spcAft>
              <a:buClr>
                <a:schemeClr val="lt1"/>
              </a:buClr>
              <a:buSzPts val="1600"/>
              <a:buNone/>
              <a:defRPr sz="1600">
                <a:solidFill>
                  <a:schemeClr val="lt1"/>
                </a:solidFill>
              </a:defRPr>
            </a:lvl4pPr>
            <a:lvl5pPr lvl="4" rtl="0" algn="l">
              <a:lnSpc>
                <a:spcPct val="100000"/>
              </a:lnSpc>
              <a:spcBef>
                <a:spcPts val="0"/>
              </a:spcBef>
              <a:spcAft>
                <a:spcPts val="0"/>
              </a:spcAft>
              <a:buClr>
                <a:schemeClr val="lt1"/>
              </a:buClr>
              <a:buSzPts val="1600"/>
              <a:buNone/>
              <a:defRPr sz="1600">
                <a:solidFill>
                  <a:schemeClr val="lt1"/>
                </a:solidFill>
              </a:defRPr>
            </a:lvl5pPr>
            <a:lvl6pPr lvl="5" rtl="0" algn="l">
              <a:lnSpc>
                <a:spcPct val="100000"/>
              </a:lnSpc>
              <a:spcBef>
                <a:spcPts val="0"/>
              </a:spcBef>
              <a:spcAft>
                <a:spcPts val="0"/>
              </a:spcAft>
              <a:buClr>
                <a:schemeClr val="lt1"/>
              </a:buClr>
              <a:buSzPts val="1600"/>
              <a:buNone/>
              <a:defRPr sz="1600">
                <a:solidFill>
                  <a:schemeClr val="lt1"/>
                </a:solidFill>
              </a:defRPr>
            </a:lvl6pPr>
            <a:lvl7pPr lvl="6" rtl="0" algn="l">
              <a:lnSpc>
                <a:spcPct val="100000"/>
              </a:lnSpc>
              <a:spcBef>
                <a:spcPts val="0"/>
              </a:spcBef>
              <a:spcAft>
                <a:spcPts val="0"/>
              </a:spcAft>
              <a:buClr>
                <a:schemeClr val="lt1"/>
              </a:buClr>
              <a:buSzPts val="1600"/>
              <a:buNone/>
              <a:defRPr sz="1600">
                <a:solidFill>
                  <a:schemeClr val="lt1"/>
                </a:solidFill>
              </a:defRPr>
            </a:lvl7pPr>
            <a:lvl8pPr lvl="7" rtl="0" algn="l">
              <a:lnSpc>
                <a:spcPct val="100000"/>
              </a:lnSpc>
              <a:spcBef>
                <a:spcPts val="0"/>
              </a:spcBef>
              <a:spcAft>
                <a:spcPts val="0"/>
              </a:spcAft>
              <a:buClr>
                <a:schemeClr val="lt1"/>
              </a:buClr>
              <a:buSzPts val="1600"/>
              <a:buNone/>
              <a:defRPr sz="1600">
                <a:solidFill>
                  <a:schemeClr val="lt1"/>
                </a:solidFill>
              </a:defRPr>
            </a:lvl8pPr>
            <a:lvl9pPr lvl="8" rtl="0" algn="l">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a:noFill/>
          <a:ln>
            <a:noFill/>
          </a:ln>
        </p:spPr>
        <p:txBody>
          <a:bodyPr anchorCtr="0" anchor="t" bIns="91425" lIns="91425" spcFirstLastPara="1" rIns="91425" wrap="square" tIns="91425">
            <a:normAutofit/>
          </a:bodyPr>
          <a:lstStyle>
            <a:lvl1pPr indent="-311150" lvl="0" marL="457200" rtl="0" algn="l">
              <a:lnSpc>
                <a:spcPct val="115000"/>
              </a:lnSpc>
              <a:spcBef>
                <a:spcPts val="0"/>
              </a:spcBef>
              <a:spcAft>
                <a:spcPts val="0"/>
              </a:spcAft>
              <a:buSzPts val="1300"/>
              <a:buChar char="●"/>
              <a:defRPr/>
            </a:lvl1pPr>
            <a:lvl2pPr indent="-298450" lvl="1" marL="914400" rtl="0" algn="l">
              <a:lnSpc>
                <a:spcPct val="115000"/>
              </a:lnSpc>
              <a:spcBef>
                <a:spcPts val="0"/>
              </a:spcBef>
              <a:spcAft>
                <a:spcPts val="0"/>
              </a:spcAft>
              <a:buSzPts val="1100"/>
              <a:buChar char="○"/>
              <a:defRPr/>
            </a:lvl2pPr>
            <a:lvl3pPr indent="-298450" lvl="2" marL="1371600" rtl="0" algn="l">
              <a:lnSpc>
                <a:spcPct val="115000"/>
              </a:lnSpc>
              <a:spcBef>
                <a:spcPts val="0"/>
              </a:spcBef>
              <a:spcAft>
                <a:spcPts val="0"/>
              </a:spcAft>
              <a:buSzPts val="1100"/>
              <a:buChar char="■"/>
              <a:defRPr/>
            </a:lvl3pPr>
            <a:lvl4pPr indent="-298450" lvl="3" marL="1828800" rtl="0" algn="l">
              <a:lnSpc>
                <a:spcPct val="115000"/>
              </a:lnSpc>
              <a:spcBef>
                <a:spcPts val="0"/>
              </a:spcBef>
              <a:spcAft>
                <a:spcPts val="0"/>
              </a:spcAft>
              <a:buSzPts val="1100"/>
              <a:buChar char="●"/>
              <a:defRPr/>
            </a:lvl4pPr>
            <a:lvl5pPr indent="-298450" lvl="4" marL="2286000" rtl="0" algn="l">
              <a:lnSpc>
                <a:spcPct val="115000"/>
              </a:lnSpc>
              <a:spcBef>
                <a:spcPts val="0"/>
              </a:spcBef>
              <a:spcAft>
                <a:spcPts val="0"/>
              </a:spcAft>
              <a:buSzPts val="1100"/>
              <a:buChar char="○"/>
              <a:defRPr/>
            </a:lvl5pPr>
            <a:lvl6pPr indent="-298450" lvl="5" marL="2743200" rtl="0" algn="l">
              <a:lnSpc>
                <a:spcPct val="115000"/>
              </a:lnSpc>
              <a:spcBef>
                <a:spcPts val="0"/>
              </a:spcBef>
              <a:spcAft>
                <a:spcPts val="0"/>
              </a:spcAft>
              <a:buSzPts val="1100"/>
              <a:buChar char="■"/>
              <a:defRPr/>
            </a:lvl6pPr>
            <a:lvl7pPr indent="-298450" lvl="6" marL="3200400" rtl="0" algn="l">
              <a:lnSpc>
                <a:spcPct val="115000"/>
              </a:lnSpc>
              <a:spcBef>
                <a:spcPts val="0"/>
              </a:spcBef>
              <a:spcAft>
                <a:spcPts val="0"/>
              </a:spcAft>
              <a:buSzPts val="1100"/>
              <a:buChar char="●"/>
              <a:defRPr/>
            </a:lvl7pPr>
            <a:lvl8pPr indent="-298450" lvl="7" marL="3657600" rtl="0" algn="l">
              <a:lnSpc>
                <a:spcPct val="115000"/>
              </a:lnSpc>
              <a:spcBef>
                <a:spcPts val="0"/>
              </a:spcBef>
              <a:spcAft>
                <a:spcPts val="0"/>
              </a:spcAft>
              <a:buSzPts val="1100"/>
              <a:buChar char="○"/>
              <a:defRPr/>
            </a:lvl8pPr>
            <a:lvl9pPr indent="-298450" lvl="8" marL="4114800" rtl="0" algn="l">
              <a:lnSpc>
                <a:spcPct val="115000"/>
              </a:lnSpc>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0"/>
          <p:cNvSpPr txBox="1"/>
          <p:nvPr>
            <p:ph idx="1" type="body"/>
          </p:nvPr>
        </p:nvSpPr>
        <p:spPr>
          <a:xfrm>
            <a:off x="328025" y="4163500"/>
            <a:ext cx="7415100" cy="605100"/>
          </a:xfrm>
          <a:prstGeom prst="rect">
            <a:avLst/>
          </a:prstGeom>
          <a:noFill/>
          <a:ln>
            <a:noFill/>
          </a:ln>
        </p:spPr>
        <p:txBody>
          <a:bodyPr anchorCtr="0" anchor="b" bIns="91425" lIns="91425" spcFirstLastPara="1" rIns="91425" wrap="square" tIns="91425">
            <a:normAutofit/>
          </a:bodyPr>
          <a:lstStyle>
            <a:lvl1pPr indent="-228600" lvl="0" marL="457200" rtl="0" algn="l">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1pPr>
            <a:lvl2pPr lvl="1"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2pPr>
            <a:lvl3pPr lvl="2"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3pPr>
            <a:lvl4pPr lvl="3"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4pPr>
            <a:lvl5pPr lvl="4"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5pPr>
            <a:lvl6pPr lvl="5"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6pPr>
            <a:lvl7pPr lvl="6"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7pPr>
            <a:lvl8pPr lvl="7"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8pPr>
            <a:lvl9pPr lvl="8"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dk2"/>
              </a:buClr>
              <a:buSzPts val="1300"/>
              <a:buFont typeface="Calibri"/>
              <a:buChar char="●"/>
              <a:defRPr b="0" i="0" sz="1300" u="none" cap="none" strike="noStrike">
                <a:solidFill>
                  <a:schemeClr val="dk2"/>
                </a:solidFill>
                <a:latin typeface="Calibri"/>
                <a:ea typeface="Calibri"/>
                <a:cs typeface="Calibri"/>
                <a:sym typeface="Calibri"/>
              </a:defRPr>
            </a:lvl1pPr>
            <a:lvl2pPr indent="-298450" lvl="1" marL="9144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2pPr>
            <a:lvl3pPr indent="-298450" lvl="2" marL="13716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3pPr>
            <a:lvl4pPr indent="-298450" lvl="3" marL="18288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4pPr>
            <a:lvl5pPr indent="-298450" lvl="4" marL="22860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5pPr>
            <a:lvl6pPr indent="-298450" lvl="5" marL="27432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6pPr>
            <a:lvl7pPr indent="-298450" lvl="6" marL="32004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7pPr>
            <a:lvl8pPr indent="-298450" lvl="7" marL="36576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8pPr>
            <a:lvl9pPr indent="-298450" lvl="8" marL="41148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ieeexplore.ieee.org/author/37086350124"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ieeexplore.ieee.org/author/37550019800" TargetMode="External"/><Relationship Id="rId4" Type="http://schemas.openxmlformats.org/officeDocument/2006/relationships/hyperlink" Target="https://ieeexplore.ieee.org/author/37282639100" TargetMode="External"/><Relationship Id="rId5" Type="http://schemas.openxmlformats.org/officeDocument/2006/relationships/hyperlink" Target="https://ieeexplore.ieee.org/author/37951907600" TargetMode="External"/><Relationship Id="rId6" Type="http://schemas.openxmlformats.org/officeDocument/2006/relationships/hyperlink" Target="https://ieeexplore.ieee.org/author/37408379000" TargetMode="External"/><Relationship Id="rId7" Type="http://schemas.openxmlformats.org/officeDocument/2006/relationships/hyperlink" Target="https://ieeexplore.ieee.org/author/37944916100" TargetMode="External"/><Relationship Id="rId8" Type="http://schemas.openxmlformats.org/officeDocument/2006/relationships/hyperlink" Target="https://ieeexplore.ieee.org/author/37282602200"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ieeexplore.ieee.org/author/38232557500" TargetMode="External"/><Relationship Id="rId4" Type="http://schemas.openxmlformats.org/officeDocument/2006/relationships/hyperlink" Target="https://ieeexplore.ieee.org/author/37268872100"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ieeexplore.ieee.org/author/37283945100" TargetMode="External"/><Relationship Id="rId4" Type="http://schemas.openxmlformats.org/officeDocument/2006/relationships/hyperlink" Target="https://ieeexplore.ieee.org/author/37295529100" TargetMode="External"/><Relationship Id="rId5" Type="http://schemas.openxmlformats.org/officeDocument/2006/relationships/hyperlink" Target="https://ieeexplore.ieee.org/author/37280242100"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ieeexplore.ieee.org/author/37086350124"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s://ieeexplore.ieee.org/author/37554942800" TargetMode="External"/><Relationship Id="rId4" Type="http://schemas.openxmlformats.org/officeDocument/2006/relationships/hyperlink" Target="https://ieeexplore.ieee.org/author/37265673000" TargetMode="External"/><Relationship Id="rId5" Type="http://schemas.openxmlformats.org/officeDocument/2006/relationships/hyperlink" Target="https://ieeexplore.ieee.org/author/37265915500" TargetMode="External"/><Relationship Id="rId6" Type="http://schemas.openxmlformats.org/officeDocument/2006/relationships/hyperlink" Target="https://ieeexplore.ieee.org/author/38183303700" TargetMode="External"/><Relationship Id="rId7" Type="http://schemas.openxmlformats.org/officeDocument/2006/relationships/hyperlink" Target="https://ieeexplore.ieee.org/author/37444463900"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s://ieeexplore.ieee.org/author/37445736200" TargetMode="External"/><Relationship Id="rId4" Type="http://schemas.openxmlformats.org/officeDocument/2006/relationships/hyperlink" Target="https://ieeexplore.ieee.org/author/37370434600" TargetMode="External"/><Relationship Id="rId5" Type="http://schemas.openxmlformats.org/officeDocument/2006/relationships/hyperlink" Target="https://ieeexplore.ieee.org/author/37445669500" TargetMode="External"/><Relationship Id="rId6" Type="http://schemas.openxmlformats.org/officeDocument/2006/relationships/hyperlink" Target="https://ieeexplore.ieee.org/author/37282602200"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https://ieeexplore.ieee.org/author/37409323500" TargetMode="External"/><Relationship Id="rId4" Type="http://schemas.openxmlformats.org/officeDocument/2006/relationships/hyperlink" Target="https://ieeexplore.ieee.org/author/3728296000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12.png"/><Relationship Id="rId6" Type="http://schemas.openxmlformats.org/officeDocument/2006/relationships/image" Target="../media/image5.png"/><Relationship Id="rId7" Type="http://schemas.openxmlformats.org/officeDocument/2006/relationships/image" Target="../media/image1.png"/><Relationship Id="rId8"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5.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7.png"/></Relationships>
</file>

<file path=ppt/slides/_rels/slide35.xml.rels><?xml version="1.0" encoding="UTF-8" standalone="yes"?><Relationships xmlns="http://schemas.openxmlformats.org/package/2006/relationships"><Relationship Id="rId11" Type="http://schemas.openxmlformats.org/officeDocument/2006/relationships/hyperlink" Target="https://ieeexplore.ieee.org/author/37445736200" TargetMode="External"/><Relationship Id="rId10" Type="http://schemas.openxmlformats.org/officeDocument/2006/relationships/hyperlink" Target="https://ieeexplore.ieee.org/author/37282960000" TargetMode="External"/><Relationship Id="rId13" Type="http://schemas.openxmlformats.org/officeDocument/2006/relationships/hyperlink" Target="https://ieeexplore.ieee.org/author/37445669500" TargetMode="External"/><Relationship Id="rId12" Type="http://schemas.openxmlformats.org/officeDocument/2006/relationships/hyperlink" Target="https://ieeexplore.ieee.org/author/37370434600" TargetMode="External"/><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hyperlink" Target="https://ieeexplore.ieee.org/author/37086350124" TargetMode="External"/><Relationship Id="rId4" Type="http://schemas.openxmlformats.org/officeDocument/2006/relationships/hyperlink" Target="https://ieeexplore.ieee.org/author/37554942800" TargetMode="External"/><Relationship Id="rId9" Type="http://schemas.openxmlformats.org/officeDocument/2006/relationships/hyperlink" Target="https://ieeexplore.ieee.org/author/37409323500" TargetMode="External"/><Relationship Id="rId14" Type="http://schemas.openxmlformats.org/officeDocument/2006/relationships/hyperlink" Target="https://ieeexplore.ieee.org/author/37282602200" TargetMode="External"/><Relationship Id="rId5" Type="http://schemas.openxmlformats.org/officeDocument/2006/relationships/hyperlink" Target="https://ieeexplore.ieee.org/author/37265673000" TargetMode="External"/><Relationship Id="rId6" Type="http://schemas.openxmlformats.org/officeDocument/2006/relationships/hyperlink" Target="https://ieeexplore.ieee.org/author/37265915500" TargetMode="External"/><Relationship Id="rId7" Type="http://schemas.openxmlformats.org/officeDocument/2006/relationships/hyperlink" Target="https://ieeexplore.ieee.org/author/38183303700" TargetMode="External"/><Relationship Id="rId8" Type="http://schemas.openxmlformats.org/officeDocument/2006/relationships/hyperlink" Target="https://ieeexplore.ieee.org/author/3744446390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ieeexplore.ieee.org/author/37086350124"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ctrTitle"/>
          </p:nvPr>
        </p:nvSpPr>
        <p:spPr>
          <a:xfrm>
            <a:off x="958850" y="1169750"/>
            <a:ext cx="6992100" cy="2033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lt2"/>
              </a:buClr>
              <a:buSzPts val="4000"/>
              <a:buFont typeface="Times New Roman"/>
              <a:buNone/>
            </a:pPr>
            <a:r>
              <a:rPr lang="en-US">
                <a:latin typeface="Times New Roman"/>
                <a:ea typeface="Times New Roman"/>
                <a:cs typeface="Times New Roman"/>
                <a:sym typeface="Times New Roman"/>
              </a:rPr>
              <a:t>Futuristic Body Pose Language Detection System Using Convolution Neural Network</a:t>
            </a:r>
            <a:endParaRPr>
              <a:latin typeface="Times New Roman"/>
              <a:ea typeface="Times New Roman"/>
              <a:cs typeface="Times New Roman"/>
              <a:sym typeface="Times New Roman"/>
            </a:endParaRPr>
          </a:p>
        </p:txBody>
      </p:sp>
      <p:sp>
        <p:nvSpPr>
          <p:cNvPr id="135" name="Google Shape;135;p14"/>
          <p:cNvSpPr txBox="1"/>
          <p:nvPr/>
        </p:nvSpPr>
        <p:spPr>
          <a:xfrm>
            <a:off x="4094700" y="3681675"/>
            <a:ext cx="4248000" cy="954300"/>
          </a:xfrm>
          <a:prstGeom prst="rect">
            <a:avLst/>
          </a:prstGeom>
          <a:noFill/>
          <a:ln>
            <a:noFill/>
          </a:ln>
        </p:spPr>
        <p:txBody>
          <a:bodyPr anchorCtr="0" anchor="t" bIns="45700" lIns="91425" spcFirstLastPara="1" rIns="91425" wrap="square" tIns="45700">
            <a:spAutoFit/>
          </a:bodyPr>
          <a:lstStyle/>
          <a:p>
            <a:pPr indent="0" lvl="0" marL="139700" marR="0" rtl="0" algn="l">
              <a:lnSpc>
                <a:spcPct val="100000"/>
              </a:lnSpc>
              <a:spcBef>
                <a:spcPts val="0"/>
              </a:spcBef>
              <a:spcAft>
                <a:spcPts val="0"/>
              </a:spcAft>
              <a:buClr>
                <a:srgbClr val="000000"/>
              </a:buClr>
              <a:buSzPts val="1400"/>
              <a:buFont typeface="Arial"/>
              <a:buNone/>
            </a:pPr>
            <a:r>
              <a:rPr lang="en-US">
                <a:solidFill>
                  <a:schemeClr val="dk2"/>
                </a:solidFill>
                <a:latin typeface="Times New Roman"/>
                <a:ea typeface="Times New Roman"/>
                <a:cs typeface="Times New Roman"/>
                <a:sym typeface="Times New Roman"/>
              </a:rPr>
              <a:t> Paper ID : ONA51</a:t>
            </a:r>
            <a:r>
              <a:rPr b="0" i="0" lang="en-US" sz="1400" u="none" cap="none" strike="noStrike">
                <a:solidFill>
                  <a:schemeClr val="dk2"/>
                </a:solidFill>
                <a:latin typeface="Times New Roman"/>
                <a:ea typeface="Times New Roman"/>
                <a:cs typeface="Times New Roman"/>
                <a:sym typeface="Times New Roman"/>
              </a:rPr>
              <a:t> </a:t>
            </a:r>
            <a:endParaRPr b="0" i="0" sz="1400" u="none" cap="none" strike="noStrike">
              <a:solidFill>
                <a:schemeClr val="dk2"/>
              </a:solidFill>
              <a:latin typeface="Times New Roman"/>
              <a:ea typeface="Times New Roman"/>
              <a:cs typeface="Times New Roman"/>
              <a:sym typeface="Times New Roman"/>
            </a:endParaRPr>
          </a:p>
          <a:p>
            <a:pPr indent="0" lvl="0" marL="139700" marR="0" rtl="0" algn="l">
              <a:lnSpc>
                <a:spcPct val="100000"/>
              </a:lnSpc>
              <a:spcBef>
                <a:spcPts val="0"/>
              </a:spcBef>
              <a:spcAft>
                <a:spcPts val="0"/>
              </a:spcAft>
              <a:buClr>
                <a:srgbClr val="000000"/>
              </a:buClr>
              <a:buSzPts val="1400"/>
              <a:buFont typeface="Arial"/>
              <a:buNone/>
            </a:pPr>
            <a:r>
              <a:rPr lang="en-US">
                <a:solidFill>
                  <a:schemeClr val="dk2"/>
                </a:solidFill>
                <a:latin typeface="Times New Roman"/>
                <a:ea typeface="Times New Roman"/>
                <a:cs typeface="Times New Roman"/>
                <a:sym typeface="Times New Roman"/>
              </a:rPr>
              <a:t> Author 1</a:t>
            </a:r>
            <a:r>
              <a:rPr b="0" i="0" lang="en-US" sz="1400" u="none" cap="none" strike="noStrike">
                <a:solidFill>
                  <a:schemeClr val="dk2"/>
                </a:solidFill>
                <a:latin typeface="Times New Roman"/>
                <a:ea typeface="Times New Roman"/>
                <a:cs typeface="Times New Roman"/>
                <a:sym typeface="Times New Roman"/>
              </a:rPr>
              <a:t>- Dr.C.Amuthadevi</a:t>
            </a:r>
            <a:endParaRPr b="0" i="0" sz="1400" u="none" cap="none" strike="noStrike">
              <a:solidFill>
                <a:schemeClr val="dk2"/>
              </a:solidFill>
              <a:latin typeface="Arial"/>
              <a:ea typeface="Arial"/>
              <a:cs typeface="Arial"/>
              <a:sym typeface="Arial"/>
            </a:endParaRPr>
          </a:p>
          <a:p>
            <a:pPr indent="0" lvl="0" marL="13970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imes New Roman"/>
                <a:ea typeface="Times New Roman"/>
                <a:cs typeface="Times New Roman"/>
                <a:sym typeface="Times New Roman"/>
              </a:rPr>
              <a:t> </a:t>
            </a:r>
            <a:r>
              <a:rPr lang="en-US">
                <a:solidFill>
                  <a:schemeClr val="dk2"/>
                </a:solidFill>
                <a:latin typeface="Times New Roman"/>
                <a:ea typeface="Times New Roman"/>
                <a:cs typeface="Times New Roman"/>
                <a:sym typeface="Times New Roman"/>
              </a:rPr>
              <a:t>Autho 2</a:t>
            </a:r>
            <a:r>
              <a:rPr b="0" i="0" lang="en-US" sz="1400" u="none" cap="none" strike="noStrike">
                <a:solidFill>
                  <a:schemeClr val="dk2"/>
                </a:solidFill>
                <a:latin typeface="Times New Roman"/>
                <a:ea typeface="Times New Roman"/>
                <a:cs typeface="Times New Roman"/>
                <a:sym typeface="Times New Roman"/>
              </a:rPr>
              <a:t>- Sarthak Mittal</a:t>
            </a:r>
            <a:endParaRPr b="0" i="0" sz="1400" u="none" cap="none" strike="noStrike">
              <a:solidFill>
                <a:schemeClr val="dk2"/>
              </a:solidFill>
              <a:latin typeface="Times New Roman"/>
              <a:ea typeface="Times New Roman"/>
              <a:cs typeface="Times New Roman"/>
              <a:sym typeface="Times New Roman"/>
            </a:endParaRPr>
          </a:p>
          <a:p>
            <a:pPr indent="0" lvl="0" marL="13970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imes New Roman"/>
                <a:ea typeface="Times New Roman"/>
                <a:cs typeface="Times New Roman"/>
                <a:sym typeface="Times New Roman"/>
              </a:rPr>
              <a:t> </a:t>
            </a:r>
            <a:r>
              <a:rPr lang="en-US">
                <a:solidFill>
                  <a:schemeClr val="dk2"/>
                </a:solidFill>
                <a:latin typeface="Times New Roman"/>
                <a:ea typeface="Times New Roman"/>
                <a:cs typeface="Times New Roman"/>
                <a:sym typeface="Times New Roman"/>
              </a:rPr>
              <a:t>Author 3</a:t>
            </a:r>
            <a:r>
              <a:rPr b="0" i="0" lang="en-US" sz="1400" u="none" cap="none" strike="noStrike">
                <a:solidFill>
                  <a:schemeClr val="dk2"/>
                </a:solidFill>
                <a:latin typeface="Times New Roman"/>
                <a:ea typeface="Times New Roman"/>
                <a:cs typeface="Times New Roman"/>
                <a:sym typeface="Times New Roman"/>
              </a:rPr>
              <a:t>- Dhruva Bhatacharya</a:t>
            </a:r>
            <a:r>
              <a:rPr b="0" i="0" lang="en-US" sz="1200" u="none" cap="none" strike="noStrike">
                <a:solidFill>
                  <a:schemeClr val="dk2"/>
                </a:solidFill>
                <a:latin typeface="Times New Roman"/>
                <a:ea typeface="Times New Roman"/>
                <a:cs typeface="Times New Roman"/>
                <a:sym typeface="Times New Roman"/>
              </a:rPr>
              <a:t> </a:t>
            </a:r>
            <a:endParaRPr b="0" i="0" sz="1400" u="none" cap="none" strike="noStrike">
              <a:solidFill>
                <a:schemeClr val="dk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graphicFrame>
        <p:nvGraphicFramePr>
          <p:cNvPr id="189" name="Google Shape;189;p23"/>
          <p:cNvGraphicFramePr/>
          <p:nvPr/>
        </p:nvGraphicFramePr>
        <p:xfrm>
          <a:off x="265150" y="286350"/>
          <a:ext cx="3000000" cy="3000000"/>
        </p:xfrm>
        <a:graphic>
          <a:graphicData uri="http://schemas.openxmlformats.org/drawingml/2006/table">
            <a:tbl>
              <a:tblPr>
                <a:noFill/>
                <a:tableStyleId>{99A5D9D4-083A-4605-B04F-EFE45856B4E9}</a:tableStyleId>
              </a:tblPr>
              <a:tblGrid>
                <a:gridCol w="382850"/>
                <a:gridCol w="3919750"/>
                <a:gridCol w="3520700"/>
                <a:gridCol w="790400"/>
              </a:tblGrid>
              <a:tr h="6482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5</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chemeClr val="dk1"/>
                          </a:highlight>
                          <a:latin typeface="Times New Roman"/>
                          <a:ea typeface="Times New Roman"/>
                          <a:cs typeface="Times New Roman"/>
                          <a:sym typeface="Times New Roman"/>
                        </a:rPr>
                        <a:t>G. Anantha Rao; </a:t>
                      </a:r>
                      <a:r>
                        <a:rPr lang="en-US" sz="700" u="none" cap="none" strike="noStrike">
                          <a:solidFill>
                            <a:schemeClr val="hlink"/>
                          </a:solidFill>
                          <a:highlight>
                            <a:schemeClr val="dk1"/>
                          </a:highlight>
                          <a:uFill>
                            <a:noFill/>
                          </a:uFill>
                          <a:latin typeface="Times New Roman"/>
                          <a:ea typeface="Times New Roman"/>
                          <a:cs typeface="Times New Roman"/>
                          <a:sym typeface="Times New Roman"/>
                          <a:hlinkClick r:id="rId3"/>
                        </a:rPr>
                        <a:t>K. Syamala</a:t>
                      </a:r>
                      <a:r>
                        <a:rPr lang="en-US" sz="700" u="none" cap="none" strike="noStrike">
                          <a:solidFill>
                            <a:schemeClr val="lt1"/>
                          </a:solidFill>
                          <a:highlight>
                            <a:schemeClr val="dk1"/>
                          </a:highlight>
                          <a:latin typeface="Times New Roman"/>
                          <a:ea typeface="Times New Roman"/>
                          <a:cs typeface="Times New Roman"/>
                          <a:sym typeface="Times New Roman"/>
                        </a:rPr>
                        <a:t>; P. V. V. Kishore; A. S. C. S. Sastry</a:t>
                      </a:r>
                      <a:r>
                        <a:rPr lang="en-US" sz="700" u="none" cap="none" strike="noStrike">
                          <a:solidFill>
                            <a:schemeClr val="lt1"/>
                          </a:solidFill>
                          <a:highlight>
                            <a:srgbClr val="FFFFFF"/>
                          </a:highlight>
                          <a:latin typeface="Times New Roman"/>
                          <a:ea typeface="Times New Roman"/>
                          <a:cs typeface="Times New Roman"/>
                          <a:sym typeface="Times New Roman"/>
                        </a:rPr>
                        <a:t>n</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rPr lang="en-US" sz="700" u="none" cap="none" strike="noStrike">
                          <a:solidFill>
                            <a:schemeClr val="lt1"/>
                          </a:solidFill>
                          <a:highlight>
                            <a:schemeClr val="dk1"/>
                          </a:highlight>
                          <a:latin typeface="Times New Roman"/>
                          <a:ea typeface="Times New Roman"/>
                          <a:cs typeface="Times New Roman"/>
                          <a:sym typeface="Times New Roman"/>
                        </a:rPr>
                        <a:t>Deep convolutional neural networks for sign language recognition</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18 March 2019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190" name="Google Shape;190;p23"/>
          <p:cNvSpPr txBox="1"/>
          <p:nvPr/>
        </p:nvSpPr>
        <p:spPr>
          <a:xfrm>
            <a:off x="265200" y="987600"/>
            <a:ext cx="8613600" cy="4715100"/>
          </a:xfrm>
          <a:prstGeom prst="rect">
            <a:avLst/>
          </a:prstGeom>
          <a:noFill/>
          <a:ln>
            <a:noFill/>
          </a:ln>
        </p:spPr>
        <p:txBody>
          <a:bodyPr anchorCtr="0" anchor="t" bIns="91425" lIns="91425" spcFirstLastPara="1" rIns="91425" wrap="square" tIns="91425">
            <a:spAutoFit/>
          </a:bodyPr>
          <a:lstStyle/>
          <a:p>
            <a:pPr indent="0" lvl="0" marL="0" marR="228600" rtl="0" algn="just">
              <a:lnSpc>
                <a:spcPct val="150000"/>
              </a:lnSpc>
              <a:spcBef>
                <a:spcPts val="18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Dataset:</a:t>
            </a:r>
            <a:r>
              <a:rPr b="0" i="0" lang="en-US" sz="700" u="none" cap="none" strike="noStrike">
                <a:solidFill>
                  <a:srgbClr val="1F1F1F"/>
                </a:solidFill>
                <a:latin typeface="Times New Roman"/>
                <a:ea typeface="Times New Roman"/>
                <a:cs typeface="Times New Roman"/>
                <a:sym typeface="Times New Roman"/>
              </a:rPr>
              <a:t> The authors created a custom dataset of 200 Indian Sign Language (ISL) words performed by 5 signers in 5 viewing angles (representing different phone holding positions). Each recording is 2 seconds (60 frames) long.</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CNN Architecture:</a:t>
            </a:r>
            <a:r>
              <a:rPr b="0" i="0" lang="en-US" sz="700" u="none" cap="none" strike="noStrike">
                <a:solidFill>
                  <a:srgbClr val="1F1F1F"/>
                </a:solidFill>
                <a:latin typeface="Times New Roman"/>
                <a:ea typeface="Times New Roman"/>
                <a:cs typeface="Times New Roman"/>
                <a:sym typeface="Times New Roman"/>
              </a:rPr>
              <a:t> The proposed system uses a multi-stage CNN with four convolutional layers, stochastic pooling, dense layers, and SoftMax output. Key elements: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Training and Testing:</a:t>
            </a:r>
            <a:endParaRPr b="1" i="0" sz="700" u="none" cap="none" strike="noStrike">
              <a:solidFill>
                <a:srgbClr val="1F1F1F"/>
              </a:solidFill>
              <a:latin typeface="Times New Roman"/>
              <a:ea typeface="Times New Roman"/>
              <a:cs typeface="Times New Roman"/>
              <a:sym typeface="Times New Roman"/>
            </a:endParaRPr>
          </a:p>
          <a:p>
            <a:pPr indent="-273050" lvl="1" marL="914400" marR="228600" rtl="0" algn="just">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Three batches used for training: Batch-I (1 signer), Batch-II (2 signers), Batch-III (3 signers).</a:t>
            </a:r>
            <a:endParaRPr b="0" i="0" sz="700" u="none" cap="none" strike="noStrike">
              <a:solidFill>
                <a:srgbClr val="1F1F1F"/>
              </a:solidFill>
              <a:latin typeface="Times New Roman"/>
              <a:ea typeface="Times New Roman"/>
              <a:cs typeface="Times New Roman"/>
              <a:sym typeface="Times New Roman"/>
            </a:endParaRPr>
          </a:p>
          <a:p>
            <a:pPr indent="-279400" lvl="1" marL="914400" marR="228600" rtl="0" algn="just">
              <a:lnSpc>
                <a:spcPct val="150000"/>
              </a:lnSpc>
              <a:spcBef>
                <a:spcPts val="0"/>
              </a:spcBef>
              <a:spcAft>
                <a:spcPts val="0"/>
              </a:spcAft>
              <a:buClr>
                <a:srgbClr val="1F1F1F"/>
              </a:buClr>
              <a:buSzPts val="800"/>
              <a:buFont typeface="Times New Roman"/>
              <a:buChar char="○"/>
            </a:pPr>
            <a:r>
              <a:rPr b="0" i="0" lang="en-US" sz="700" u="none" cap="none" strike="noStrike">
                <a:solidFill>
                  <a:srgbClr val="1F1F1F"/>
                </a:solidFill>
                <a:latin typeface="Times New Roman"/>
                <a:ea typeface="Times New Roman"/>
                <a:cs typeface="Times New Roman"/>
                <a:sym typeface="Times New Roman"/>
              </a:rPr>
              <a:t>Testing on two discrete video sets with different signers and viewing angles</a:t>
            </a:r>
            <a:r>
              <a:rPr b="0" i="0" lang="en-US" sz="800" u="none" cap="none" strike="noStrike">
                <a:solidFill>
                  <a:srgbClr val="1F1F1F"/>
                </a:solidFill>
                <a:latin typeface="Times New Roman"/>
                <a:ea typeface="Times New Roman"/>
                <a:cs typeface="Times New Roman"/>
                <a:sym typeface="Times New Roman"/>
              </a:rPr>
              <a:t>.</a:t>
            </a:r>
            <a:endParaRPr b="0" i="0" sz="800" u="none" cap="none" strike="noStrike">
              <a:solidFill>
                <a:srgbClr val="1F1F1F"/>
              </a:solidFill>
              <a:latin typeface="Times New Roman"/>
              <a:ea typeface="Times New Roman"/>
              <a:cs typeface="Times New Roman"/>
              <a:sym typeface="Times New Roman"/>
            </a:endParaRPr>
          </a:p>
          <a:p>
            <a:pPr indent="0" lvl="0" marL="0" marR="228600" rtl="0" algn="just">
              <a:lnSpc>
                <a:spcPct val="150000"/>
              </a:lnSpc>
              <a:spcBef>
                <a:spcPts val="22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Novelty: </a:t>
            </a:r>
            <a:r>
              <a:rPr b="0" i="0" lang="en-US" sz="700" u="none" cap="none" strike="noStrike">
                <a:solidFill>
                  <a:srgbClr val="1F1F1F"/>
                </a:solidFill>
                <a:latin typeface="Times New Roman"/>
                <a:ea typeface="Times New Roman"/>
                <a:cs typeface="Times New Roman"/>
                <a:sym typeface="Times New Roman"/>
              </a:rPr>
              <a:t>Explores deep CNNs for selfie sign language recognition, a relatively unexplored area.</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Custom Dataset:</a:t>
            </a:r>
            <a:r>
              <a:rPr b="0" i="0" lang="en-US" sz="700" u="none" cap="none" strike="noStrike">
                <a:solidFill>
                  <a:srgbClr val="1F1F1F"/>
                </a:solidFill>
                <a:latin typeface="Times New Roman"/>
                <a:ea typeface="Times New Roman"/>
                <a:cs typeface="Times New Roman"/>
                <a:sym typeface="Times New Roman"/>
              </a:rPr>
              <a:t> Creation of a unique dataset for ISL in selfie mode contributes to the field.</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Improved Recognition Rates: </a:t>
            </a:r>
            <a:r>
              <a:rPr b="0" i="0" lang="en-US" sz="700" u="none" cap="none" strike="noStrike">
                <a:solidFill>
                  <a:srgbClr val="1F1F1F"/>
                </a:solidFill>
                <a:latin typeface="Times New Roman"/>
                <a:ea typeface="Times New Roman"/>
                <a:cs typeface="Times New Roman"/>
                <a:sym typeface="Times New Roman"/>
              </a:rPr>
              <a:t>Achieves higher accuracy compared to traditional methods.</a:t>
            </a:r>
            <a:endParaRPr b="0" i="0" sz="700" u="none" cap="none" strike="noStrike">
              <a:solidFill>
                <a:srgbClr val="1F1F1F"/>
              </a:solidFill>
              <a:latin typeface="Times New Roman"/>
              <a:ea typeface="Times New Roman"/>
              <a:cs typeface="Times New Roman"/>
              <a:sym typeface="Times New Roman"/>
            </a:endParaRPr>
          </a:p>
          <a:p>
            <a:pPr indent="0" lvl="0" marL="0" marR="228600" rtl="0" algn="just">
              <a:lnSpc>
                <a:spcPct val="150000"/>
              </a:lnSpc>
              <a:spcBef>
                <a:spcPts val="18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Limited Dataset Size:</a:t>
            </a:r>
            <a:r>
              <a:rPr b="0" i="0" lang="en-US" sz="700" u="none" cap="none" strike="noStrike">
                <a:solidFill>
                  <a:srgbClr val="1F1F1F"/>
                </a:solidFill>
                <a:latin typeface="Times New Roman"/>
                <a:ea typeface="Times New Roman"/>
                <a:cs typeface="Times New Roman"/>
                <a:sym typeface="Times New Roman"/>
              </a:rPr>
              <a:t> 200 words may not be sufficient for generalization and real-world scenarios.</a:t>
            </a:r>
            <a:endParaRPr b="0" i="0" sz="700" u="none" cap="none" strike="noStrike">
              <a:solidFill>
                <a:srgbClr val="1F1F1F"/>
              </a:solidFill>
              <a:latin typeface="Times New Roman"/>
              <a:ea typeface="Times New Roman"/>
              <a:cs typeface="Times New Roman"/>
              <a:sym typeface="Times New Roman"/>
            </a:endParaRPr>
          </a:p>
          <a:p>
            <a:pPr indent="-279400" lvl="0" marL="457200" marR="228600" rtl="0" algn="just">
              <a:lnSpc>
                <a:spcPct val="150000"/>
              </a:lnSpc>
              <a:spcBef>
                <a:spcPts val="0"/>
              </a:spcBef>
              <a:spcAft>
                <a:spcPts val="0"/>
              </a:spcAft>
              <a:buClr>
                <a:srgbClr val="1F1F1F"/>
              </a:buClr>
              <a:buSzPts val="800"/>
              <a:buFont typeface="Times New Roman"/>
              <a:buChar char="●"/>
            </a:pPr>
            <a:r>
              <a:rPr b="1" i="0" lang="en-US" sz="700" u="none" cap="none" strike="noStrike">
                <a:solidFill>
                  <a:srgbClr val="1F1F1F"/>
                </a:solidFill>
                <a:latin typeface="Times New Roman"/>
                <a:ea typeface="Times New Roman"/>
                <a:cs typeface="Times New Roman"/>
                <a:sym typeface="Times New Roman"/>
              </a:rPr>
              <a:t>Single Platform Training: </a:t>
            </a:r>
            <a:r>
              <a:rPr b="0" i="0" lang="en-US" sz="700" u="none" cap="none" strike="noStrike">
                <a:solidFill>
                  <a:srgbClr val="1F1F1F"/>
                </a:solidFill>
                <a:latin typeface="Times New Roman"/>
                <a:ea typeface="Times New Roman"/>
                <a:cs typeface="Times New Roman"/>
                <a:sym typeface="Times New Roman"/>
              </a:rPr>
              <a:t>Testing only on HPC platform limits generalizability to mobile devices</a:t>
            </a:r>
            <a:r>
              <a:rPr b="0" i="0" lang="en-US" sz="800" u="none" cap="none" strike="noStrike">
                <a:solidFill>
                  <a:srgbClr val="1F1F1F"/>
                </a:solidFill>
                <a:latin typeface="Times New Roman"/>
                <a:ea typeface="Times New Roman"/>
                <a:cs typeface="Times New Roman"/>
                <a:sym typeface="Times New Roman"/>
              </a:rPr>
              <a:t>.</a:t>
            </a:r>
            <a:endParaRPr b="0" i="0" sz="8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chemeClr val="dk1"/>
              </a:buClr>
              <a:buSzPts val="1100"/>
              <a:buFont typeface="Arial"/>
              <a:buNone/>
            </a:pPr>
            <a:r>
              <a:t/>
            </a:r>
            <a:endParaRPr b="0" i="0" sz="1200" u="none" cap="none" strike="noStrike">
              <a:solidFill>
                <a:srgbClr val="1F1F1F"/>
              </a:solidFill>
              <a:latin typeface="Arial"/>
              <a:ea typeface="Arial"/>
              <a:cs typeface="Arial"/>
              <a:sym typeface="Arial"/>
            </a:endParaRPr>
          </a:p>
          <a:p>
            <a:pPr indent="0" lvl="0" marL="0" marR="0" rtl="0" algn="l">
              <a:lnSpc>
                <a:spcPct val="100000"/>
              </a:lnSpc>
              <a:spcBef>
                <a:spcPts val="1800"/>
              </a:spcBef>
              <a:spcAft>
                <a:spcPts val="0"/>
              </a:spcAft>
              <a:buClr>
                <a:srgbClr val="000000"/>
              </a:buClr>
              <a:buSzPts val="1350"/>
              <a:buFont typeface="Arial"/>
              <a:buNone/>
            </a:pPr>
            <a:r>
              <a:t/>
            </a:r>
            <a:endParaRPr b="0" i="0" sz="1350" u="none" cap="none" strike="noStrike">
              <a:solidFill>
                <a:srgbClr val="3F3F3F"/>
              </a:solidFill>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graphicFrame>
        <p:nvGraphicFramePr>
          <p:cNvPr id="195" name="Google Shape;195;p24"/>
          <p:cNvGraphicFramePr/>
          <p:nvPr/>
        </p:nvGraphicFramePr>
        <p:xfrm>
          <a:off x="265150" y="275750"/>
          <a:ext cx="3000000" cy="3000000"/>
        </p:xfrm>
        <a:graphic>
          <a:graphicData uri="http://schemas.openxmlformats.org/drawingml/2006/table">
            <a:tbl>
              <a:tblPr>
                <a:noFill/>
                <a:tableStyleId>{99A5D9D4-083A-4605-B04F-EFE45856B4E9}</a:tableStyleId>
              </a:tblPr>
              <a:tblGrid>
                <a:gridCol w="382850"/>
                <a:gridCol w="3919750"/>
                <a:gridCol w="3520700"/>
                <a:gridCol w="790400"/>
              </a:tblGrid>
              <a:tr h="6558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6</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uFill>
                            <a:noFill/>
                          </a:uFill>
                          <a:hlinkClick r:id="rId3">
                            <a:extLst>
                              <a:ext uri="{A12FA001-AC4F-418D-AE19-62706E023703}">
                                <ahyp:hlinkClr val="tx"/>
                              </a:ext>
                            </a:extLst>
                          </a:hlinkClick>
                        </a:rPr>
                        <a:t>Jamie Shotton</a:t>
                      </a:r>
                      <a:r>
                        <a:rPr lang="en-US" sz="700" u="none" cap="none" strike="noStrike">
                          <a:solidFill>
                            <a:schemeClr val="lt1"/>
                          </a:solidFill>
                          <a:highlight>
                            <a:srgbClr val="FFFFFF"/>
                          </a:highlight>
                        </a:rPr>
                        <a:t>; </a:t>
                      </a:r>
                      <a:r>
                        <a:rPr lang="en-US" sz="700" u="none" cap="none" strike="noStrike">
                          <a:solidFill>
                            <a:schemeClr val="lt1"/>
                          </a:solidFill>
                          <a:highlight>
                            <a:srgbClr val="FFFFFF"/>
                          </a:highlight>
                          <a:uFill>
                            <a:noFill/>
                          </a:uFill>
                          <a:hlinkClick r:id="rId4">
                            <a:extLst>
                              <a:ext uri="{A12FA001-AC4F-418D-AE19-62706E023703}">
                                <ahyp:hlinkClr val="tx"/>
                              </a:ext>
                            </a:extLst>
                          </a:hlinkClick>
                        </a:rPr>
                        <a:t>Andrew Fitzgibbon</a:t>
                      </a:r>
                      <a:r>
                        <a:rPr lang="en-US" sz="700" u="none" cap="none" strike="noStrike">
                          <a:solidFill>
                            <a:schemeClr val="lt1"/>
                          </a:solidFill>
                          <a:highlight>
                            <a:srgbClr val="FFFFFF"/>
                          </a:highlight>
                        </a:rPr>
                        <a:t>; </a:t>
                      </a:r>
                      <a:r>
                        <a:rPr lang="en-US" sz="700" u="none" cap="none" strike="noStrike">
                          <a:solidFill>
                            <a:schemeClr val="lt1"/>
                          </a:solidFill>
                          <a:highlight>
                            <a:srgbClr val="FFFFFF"/>
                          </a:highlight>
                          <a:uFill>
                            <a:noFill/>
                          </a:uFill>
                          <a:hlinkClick r:id="rId5">
                            <a:extLst>
                              <a:ext uri="{A12FA001-AC4F-418D-AE19-62706E023703}">
                                <ahyp:hlinkClr val="tx"/>
                              </a:ext>
                            </a:extLst>
                          </a:hlinkClick>
                        </a:rPr>
                        <a:t>Mat Cook</a:t>
                      </a:r>
                      <a:r>
                        <a:rPr lang="en-US" sz="700" u="none" cap="none" strike="noStrike">
                          <a:solidFill>
                            <a:schemeClr val="lt1"/>
                          </a:solidFill>
                          <a:highlight>
                            <a:srgbClr val="FFFFFF"/>
                          </a:highlight>
                        </a:rPr>
                        <a:t>; </a:t>
                      </a:r>
                      <a:r>
                        <a:rPr lang="en-US" sz="700" u="none" cap="none" strike="noStrike">
                          <a:solidFill>
                            <a:schemeClr val="lt1"/>
                          </a:solidFill>
                          <a:highlight>
                            <a:srgbClr val="FFFFFF"/>
                          </a:highlight>
                          <a:uFill>
                            <a:noFill/>
                          </a:uFill>
                          <a:hlinkClick r:id="rId6">
                            <a:extLst>
                              <a:ext uri="{A12FA001-AC4F-418D-AE19-62706E023703}">
                                <ahyp:hlinkClr val="tx"/>
                              </a:ext>
                            </a:extLst>
                          </a:hlinkClick>
                        </a:rPr>
                        <a:t>Toby Sharp</a:t>
                      </a:r>
                      <a:r>
                        <a:rPr lang="en-US" sz="700" u="none" cap="none" strike="noStrike">
                          <a:solidFill>
                            <a:schemeClr val="lt1"/>
                          </a:solidFill>
                          <a:highlight>
                            <a:srgbClr val="FFFFFF"/>
                          </a:highlight>
                        </a:rPr>
                        <a:t>; Mark Finocchio; Richard Moore; </a:t>
                      </a:r>
                      <a:r>
                        <a:rPr lang="en-US" sz="700" u="none" cap="none" strike="noStrike">
                          <a:solidFill>
                            <a:schemeClr val="lt1"/>
                          </a:solidFill>
                          <a:highlight>
                            <a:srgbClr val="FFFFFF"/>
                          </a:highlight>
                          <a:uFill>
                            <a:noFill/>
                          </a:uFill>
                          <a:hlinkClick r:id="rId7">
                            <a:extLst>
                              <a:ext uri="{A12FA001-AC4F-418D-AE19-62706E023703}">
                                <ahyp:hlinkClr val="tx"/>
                              </a:ext>
                            </a:extLst>
                          </a:hlinkClick>
                        </a:rPr>
                        <a:t>Alex Kipman</a:t>
                      </a:r>
                      <a:r>
                        <a:rPr lang="en-US" sz="700" u="none" cap="none" strike="noStrike">
                          <a:solidFill>
                            <a:schemeClr val="lt1"/>
                          </a:solidFill>
                          <a:highlight>
                            <a:srgbClr val="FFFFFF"/>
                          </a:highlight>
                        </a:rPr>
                        <a:t>; </a:t>
                      </a:r>
                      <a:r>
                        <a:rPr lang="en-US" sz="700" u="none" cap="none" strike="noStrike">
                          <a:solidFill>
                            <a:schemeClr val="lt1"/>
                          </a:solidFill>
                          <a:highlight>
                            <a:srgbClr val="FFFFFF"/>
                          </a:highlight>
                          <a:uFill>
                            <a:noFill/>
                          </a:uFill>
                          <a:hlinkClick r:id="rId8">
                            <a:extLst>
                              <a:ext uri="{A12FA001-AC4F-418D-AE19-62706E023703}">
                                <ahyp:hlinkClr val="tx"/>
                              </a:ext>
                            </a:extLst>
                          </a:hlinkClick>
                        </a:rPr>
                        <a:t>Andrew Blake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rPr>
                        <a:t>Real-time human pose recognition in parts from single depth images</a:t>
                      </a:r>
                      <a:endParaRPr sz="700" u="none" cap="none" strike="noStrike">
                        <a:solidFill>
                          <a:schemeClr val="lt1"/>
                        </a:solidFill>
                        <a:highlight>
                          <a:srgbClr val="FFFFFF"/>
                        </a:highlight>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22 August 2019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196" name="Google Shape;196;p24"/>
          <p:cNvSpPr txBox="1"/>
          <p:nvPr/>
        </p:nvSpPr>
        <p:spPr>
          <a:xfrm>
            <a:off x="265200" y="951600"/>
            <a:ext cx="8613600" cy="47715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Object recognition approach:</a:t>
            </a:r>
            <a:r>
              <a:rPr b="0" i="0" lang="en-US" sz="700" u="none" cap="none" strike="noStrike">
                <a:solidFill>
                  <a:srgbClr val="1F1F1F"/>
                </a:solidFill>
                <a:latin typeface="Times New Roman"/>
                <a:ea typeface="Times New Roman"/>
                <a:cs typeface="Times New Roman"/>
                <a:sym typeface="Times New Roman"/>
              </a:rPr>
              <a:t> Instead of directly estimating the 3D pose of the body, the method first predicts the body part labels for each pixel in the depth image. This simplifies the problem from estimating complex skeletal structure to classifying individual body parts.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Large synthetic training dataset:</a:t>
            </a:r>
            <a:r>
              <a:rPr b="0" i="0" lang="en-US" sz="700" u="none" cap="none" strike="noStrike">
                <a:solidFill>
                  <a:srgbClr val="1F1F1F"/>
                </a:solidFill>
                <a:latin typeface="Times New Roman"/>
                <a:ea typeface="Times New Roman"/>
                <a:cs typeface="Times New Roman"/>
                <a:sym typeface="Times New Roman"/>
              </a:rPr>
              <a:t> A large and diverse dataset of synthetic depth images and corresponding body part labels is generated using computer graphics. This allows the classifier to learn robust features that are invariant to pose, body shape, clothing, and other variations.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Per-pixel body part distribution:</a:t>
            </a:r>
            <a:r>
              <a:rPr b="0" i="0" lang="en-US" sz="700" u="none" cap="none" strike="noStrike">
                <a:solidFill>
                  <a:srgbClr val="1F1F1F"/>
                </a:solidFill>
                <a:latin typeface="Times New Roman"/>
                <a:ea typeface="Times New Roman"/>
                <a:cs typeface="Times New Roman"/>
                <a:sym typeface="Times New Roman"/>
              </a:rPr>
              <a:t> A random forest classifier is trained to predict the body part label for each pixel in the depth image. This results in a probability distribution over body parts for each pixel.</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Real-time performance: </a:t>
            </a:r>
            <a:r>
              <a:rPr b="0" i="0" lang="en-US" sz="700" u="none" cap="none" strike="noStrike">
                <a:solidFill>
                  <a:srgbClr val="1F1F1F"/>
                </a:solidFill>
                <a:latin typeface="Times New Roman"/>
                <a:ea typeface="Times New Roman"/>
                <a:cs typeface="Times New Roman"/>
                <a:sym typeface="Times New Roman"/>
              </a:rPr>
              <a:t>The method can run in real-time on commodity hardware, making it suitable for applications like human-computer interaction and augmented reality.</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Accuracy:</a:t>
            </a:r>
            <a:r>
              <a:rPr b="0" i="0" lang="en-US" sz="700" u="none" cap="none" strike="noStrike">
                <a:solidFill>
                  <a:srgbClr val="1F1F1F"/>
                </a:solidFill>
                <a:latin typeface="Times New Roman"/>
                <a:ea typeface="Times New Roman"/>
                <a:cs typeface="Times New Roman"/>
                <a:sym typeface="Times New Roman"/>
              </a:rPr>
              <a:t> The method achieves state-of-the-art accuracy on both synthetic and real depth images, even for challenging poses and multiple people.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Robustness: </a:t>
            </a:r>
            <a:r>
              <a:rPr b="0" i="0" lang="en-US" sz="700" u="none" cap="none" strike="noStrike">
                <a:solidFill>
                  <a:srgbClr val="1F1F1F"/>
                </a:solidFill>
                <a:latin typeface="Times New Roman"/>
                <a:ea typeface="Times New Roman"/>
                <a:cs typeface="Times New Roman"/>
                <a:sym typeface="Times New Roman"/>
              </a:rPr>
              <a:t>The use of a large synthetic training dataset and per-pixel body part predictions makes the method robust to variations in pose, body shape, clothing, and occlusions.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No temporal information required: </a:t>
            </a:r>
            <a:r>
              <a:rPr b="0" i="0" lang="en-US" sz="700" u="none" cap="none" strike="noStrike">
                <a:solidFill>
                  <a:srgbClr val="1F1F1F"/>
                </a:solidFill>
                <a:latin typeface="Times New Roman"/>
                <a:ea typeface="Times New Roman"/>
                <a:cs typeface="Times New Roman"/>
                <a:sym typeface="Times New Roman"/>
              </a:rPr>
              <a:t>The method does not require information from previous frames, making it suitable for applications where there is no temporal continuity.</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Accuracy limitations: </a:t>
            </a:r>
            <a:r>
              <a:rPr b="0" i="0" lang="en-US" sz="700" u="none" cap="none" strike="noStrike">
                <a:solidFill>
                  <a:srgbClr val="1F1F1F"/>
                </a:solidFill>
                <a:latin typeface="Times New Roman"/>
                <a:ea typeface="Times New Roman"/>
                <a:cs typeface="Times New Roman"/>
                <a:sym typeface="Times New Roman"/>
              </a:rPr>
              <a:t>While the method is accurate, it can still make mistakes, especially for challenging poses or occlusions.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Sensitivity to depth noise:</a:t>
            </a:r>
            <a:r>
              <a:rPr b="0" i="0" lang="en-US" sz="700" u="none" cap="none" strike="noStrike">
                <a:solidFill>
                  <a:srgbClr val="1F1F1F"/>
                </a:solidFill>
                <a:latin typeface="Times New Roman"/>
                <a:ea typeface="Times New Roman"/>
                <a:cs typeface="Times New Roman"/>
                <a:sym typeface="Times New Roman"/>
              </a:rPr>
              <a:t> The accuracy of the method can be affected by noise in the depth image.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Large training dataset required:</a:t>
            </a:r>
            <a:r>
              <a:rPr b="0" i="0" lang="en-US" sz="700" u="none" cap="none" strike="noStrike">
                <a:solidFill>
                  <a:srgbClr val="1F1F1F"/>
                </a:solidFill>
                <a:latin typeface="Times New Roman"/>
                <a:ea typeface="Times New Roman"/>
                <a:cs typeface="Times New Roman"/>
                <a:sym typeface="Times New Roman"/>
              </a:rPr>
              <a:t> Training the random forest classifier requires a large amount of data, which can be time-consuming and expensive to generate.</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1200"/>
              <a:buFont typeface="Arial"/>
              <a:buNone/>
            </a:pPr>
            <a:r>
              <a:t/>
            </a:r>
            <a:endParaRPr b="0" i="0" sz="1200" u="none" cap="none" strike="noStrike">
              <a:solidFill>
                <a:srgbClr val="1F1F1F"/>
              </a:solidFill>
              <a:latin typeface="Arial"/>
              <a:ea typeface="Arial"/>
              <a:cs typeface="Arial"/>
              <a:sym typeface="Arial"/>
            </a:endParaRPr>
          </a:p>
          <a:p>
            <a:pPr indent="0" lvl="0" marL="0" marR="0" rtl="0" algn="l">
              <a:lnSpc>
                <a:spcPct val="100000"/>
              </a:lnSpc>
              <a:spcBef>
                <a:spcPts val="180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graphicFrame>
        <p:nvGraphicFramePr>
          <p:cNvPr id="201" name="Google Shape;201;p25"/>
          <p:cNvGraphicFramePr/>
          <p:nvPr/>
        </p:nvGraphicFramePr>
        <p:xfrm>
          <a:off x="265150" y="339375"/>
          <a:ext cx="3000000" cy="3000000"/>
        </p:xfrm>
        <a:graphic>
          <a:graphicData uri="http://schemas.openxmlformats.org/drawingml/2006/table">
            <a:tbl>
              <a:tblPr>
                <a:noFill/>
                <a:tableStyleId>{99A5D9D4-083A-4605-B04F-EFE45856B4E9}</a:tableStyleId>
              </a:tblPr>
              <a:tblGrid>
                <a:gridCol w="382850"/>
                <a:gridCol w="3919750"/>
                <a:gridCol w="3520700"/>
                <a:gridCol w="790400"/>
              </a:tblGrid>
              <a:tr h="6482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7</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uFill>
                            <a:noFill/>
                          </a:uFill>
                          <a:hlinkClick r:id="rId3">
                            <a:extLst>
                              <a:ext uri="{A12FA001-AC4F-418D-AE19-62706E023703}">
                                <ahyp:hlinkClr val="tx"/>
                              </a:ext>
                            </a:extLst>
                          </a:hlinkClick>
                        </a:rPr>
                        <a:t>Simon Hadfield</a:t>
                      </a:r>
                      <a:r>
                        <a:rPr lang="en-US" sz="700" u="none" cap="none" strike="noStrike">
                          <a:solidFill>
                            <a:schemeClr val="lt1"/>
                          </a:solidFill>
                          <a:highlight>
                            <a:srgbClr val="FFFFFF"/>
                          </a:highlight>
                        </a:rPr>
                        <a:t>; </a:t>
                      </a:r>
                      <a:r>
                        <a:rPr lang="en-US" sz="700" u="none" cap="none" strike="noStrike">
                          <a:solidFill>
                            <a:schemeClr val="lt1"/>
                          </a:solidFill>
                          <a:highlight>
                            <a:srgbClr val="FFFFFF"/>
                          </a:highlight>
                          <a:uFill>
                            <a:noFill/>
                          </a:uFill>
                          <a:hlinkClick r:id="rId4">
                            <a:extLst>
                              <a:ext uri="{A12FA001-AC4F-418D-AE19-62706E023703}">
                                <ahyp:hlinkClr val="tx"/>
                              </a:ext>
                            </a:extLst>
                          </a:hlinkClick>
                        </a:rPr>
                        <a:t>Richard Bowden</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rPr>
                        <a:t>Kinecting the dots: Particle based scene flow from depth sensors</a:t>
                      </a:r>
                      <a:endParaRPr sz="700" u="none" cap="none" strike="noStrike">
                        <a:solidFill>
                          <a:schemeClr val="lt1"/>
                        </a:solidFill>
                        <a:highlight>
                          <a:srgbClr val="FFFFFF"/>
                        </a:highlight>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26 January 2012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202" name="Google Shape;202;p25"/>
          <p:cNvSpPr txBox="1"/>
          <p:nvPr/>
        </p:nvSpPr>
        <p:spPr>
          <a:xfrm>
            <a:off x="228475" y="978475"/>
            <a:ext cx="8613600" cy="47715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Particle Representation:</a:t>
            </a:r>
            <a:r>
              <a:rPr b="0" i="0" lang="en-US" sz="700" u="none" cap="none" strike="noStrike">
                <a:solidFill>
                  <a:srgbClr val="1F1F1F"/>
                </a:solidFill>
                <a:latin typeface="Times New Roman"/>
                <a:ea typeface="Times New Roman"/>
                <a:cs typeface="Times New Roman"/>
                <a:sym typeface="Times New Roman"/>
              </a:rPr>
              <a:t> Scene points are represented as particles with associated 3D velocity distributions. This allows for maintaining multiple motion hypotheses for each point, avoiding the over-smoothing issues of traditional methods.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Ray Resampling:</a:t>
            </a:r>
            <a:r>
              <a:rPr b="0" i="0" lang="en-US" sz="700" u="none" cap="none" strike="noStrike">
                <a:solidFill>
                  <a:srgbClr val="1F1F1F"/>
                </a:solidFill>
                <a:latin typeface="Times New Roman"/>
                <a:ea typeface="Times New Roman"/>
                <a:cs typeface="Times New Roman"/>
                <a:sym typeface="Times New Roman"/>
              </a:rPr>
              <a:t> Each epipolar ray (corresponding lines in consecutive frames) is treated as a separate particle filter. This ensures sufficient coverage of the scene even with sparse initial estimates.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Depth Sensor Integration:</a:t>
            </a:r>
            <a:r>
              <a:rPr b="0" i="0" lang="en-US" sz="700" u="none" cap="none" strike="noStrike">
                <a:solidFill>
                  <a:srgbClr val="1F1F1F"/>
                </a:solidFill>
                <a:latin typeface="Times New Roman"/>
                <a:ea typeface="Times New Roman"/>
                <a:cs typeface="Times New Roman"/>
                <a:sym typeface="Times New Roman"/>
              </a:rPr>
              <a:t> Depth data from sensors like the Kinect provides accurate scene structure, simplifying motion estimation compared to traditional multi-viewpoint camera rigs.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Cost Function:</a:t>
            </a:r>
            <a:r>
              <a:rPr b="0" i="0" lang="en-US" sz="700" u="none" cap="none" strike="noStrike">
                <a:solidFill>
                  <a:srgbClr val="1F1F1F"/>
                </a:solidFill>
                <a:latin typeface="Times New Roman"/>
                <a:ea typeface="Times New Roman"/>
                <a:cs typeface="Times New Roman"/>
                <a:sym typeface="Times New Roman"/>
              </a:rPr>
              <a:t> Particle weights are updated based on a photometric cost (matching image intensities between frames) and a smoothness cost (encouraging neighboring points to have similar motion).</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Accuracy: </a:t>
            </a:r>
            <a:r>
              <a:rPr b="0" i="0" lang="en-US" sz="700" u="none" cap="none" strike="noStrike">
                <a:solidFill>
                  <a:srgbClr val="1F1F1F"/>
                </a:solidFill>
                <a:latin typeface="Times New Roman"/>
                <a:ea typeface="Times New Roman"/>
                <a:cs typeface="Times New Roman"/>
                <a:sym typeface="Times New Roman"/>
              </a:rPr>
              <a:t>Kinecting the dots achieves comparable accuracy to existing multi-viewpoint approaches while working with just a single image sequence and depth data.</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Computational Efficiency: </a:t>
            </a:r>
            <a:r>
              <a:rPr b="0" i="0" lang="en-US" sz="700" u="none" cap="none" strike="noStrike">
                <a:solidFill>
                  <a:srgbClr val="1F1F1F"/>
                </a:solidFill>
                <a:latin typeface="Times New Roman"/>
                <a:ea typeface="Times New Roman"/>
                <a:cs typeface="Times New Roman"/>
                <a:sym typeface="Times New Roman"/>
              </a:rPr>
              <a:t>It runs significantly faster than multi-viewpoint methods, making it suitable for real-time applications.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No Over-smoothing: </a:t>
            </a:r>
            <a:r>
              <a:rPr b="0" i="0" lang="en-US" sz="700" u="none" cap="none" strike="noStrike">
                <a:solidFill>
                  <a:srgbClr val="1F1F1F"/>
                </a:solidFill>
                <a:latin typeface="Times New Roman"/>
                <a:ea typeface="Times New Roman"/>
                <a:cs typeface="Times New Roman"/>
                <a:sym typeface="Times New Roman"/>
              </a:rPr>
              <a:t>The particle filter representation avoids the common problem of over-smoothing at object boundaries, preserving sharp motion discontinuities.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Single Camera Compatibility: </a:t>
            </a:r>
            <a:r>
              <a:rPr b="0" i="0" lang="en-US" sz="700" u="none" cap="none" strike="noStrike">
                <a:solidFill>
                  <a:srgbClr val="1F1F1F"/>
                </a:solidFill>
                <a:latin typeface="Times New Roman"/>
                <a:ea typeface="Times New Roman"/>
                <a:cs typeface="Times New Roman"/>
                <a:sym typeface="Times New Roman"/>
              </a:rPr>
              <a:t>It works with readily available depth sensors like the Kinect, eliminating the need for expensive setups.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High Memory Requirements:</a:t>
            </a:r>
            <a:r>
              <a:rPr b="0" i="0" lang="en-US" sz="700" u="none" cap="none" strike="noStrike">
                <a:solidFill>
                  <a:srgbClr val="1F1F1F"/>
                </a:solidFill>
                <a:latin typeface="Times New Roman"/>
                <a:ea typeface="Times New Roman"/>
                <a:cs typeface="Times New Roman"/>
                <a:sym typeface="Times New Roman"/>
              </a:rPr>
              <a:t> Maintaining multiple particle hypotheses for each point can be memory-intensive for complex scenes.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Sensitivity to Noise: </a:t>
            </a:r>
            <a:r>
              <a:rPr b="0" i="0" lang="en-US" sz="700" u="none" cap="none" strike="noStrike">
                <a:solidFill>
                  <a:srgbClr val="1F1F1F"/>
                </a:solidFill>
                <a:latin typeface="Times New Roman"/>
                <a:ea typeface="Times New Roman"/>
                <a:cs typeface="Times New Roman"/>
                <a:sym typeface="Times New Roman"/>
              </a:rPr>
              <a:t>Depth sensor noise can affect the accuracy of the motion estimation.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Limited Scale: </a:t>
            </a:r>
            <a:r>
              <a:rPr b="0" i="0" lang="en-US" sz="700" u="none" cap="none" strike="noStrike">
                <a:solidFill>
                  <a:srgbClr val="1F1F1F"/>
                </a:solidFill>
                <a:latin typeface="Times New Roman"/>
                <a:ea typeface="Times New Roman"/>
                <a:cs typeface="Times New Roman"/>
                <a:sym typeface="Times New Roman"/>
              </a:rPr>
              <a:t>Although accurate for smaller scenes, the performance might degrade for large-scale environments.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1200"/>
              <a:buFont typeface="Arial"/>
              <a:buNone/>
            </a:pPr>
            <a:r>
              <a:t/>
            </a:r>
            <a:endParaRPr b="0" i="0" sz="1200" u="none" cap="none" strike="noStrike">
              <a:solidFill>
                <a:srgbClr val="1F1F1F"/>
              </a:solidFill>
              <a:latin typeface="Arial"/>
              <a:ea typeface="Arial"/>
              <a:cs typeface="Arial"/>
              <a:sym typeface="Arial"/>
            </a:endParaRPr>
          </a:p>
          <a:p>
            <a:pPr indent="0" lvl="0" marL="0" marR="0" rtl="0" algn="l">
              <a:lnSpc>
                <a:spcPct val="100000"/>
              </a:lnSpc>
              <a:spcBef>
                <a:spcPts val="180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graphicFrame>
        <p:nvGraphicFramePr>
          <p:cNvPr id="207" name="Google Shape;207;p26"/>
          <p:cNvGraphicFramePr/>
          <p:nvPr/>
        </p:nvGraphicFramePr>
        <p:xfrm>
          <a:off x="265150" y="339375"/>
          <a:ext cx="3000000" cy="3000000"/>
        </p:xfrm>
        <a:graphic>
          <a:graphicData uri="http://schemas.openxmlformats.org/drawingml/2006/table">
            <a:tbl>
              <a:tblPr>
                <a:noFill/>
                <a:tableStyleId>{99A5D9D4-083A-4605-B04F-EFE45856B4E9}</a:tableStyleId>
              </a:tblPr>
              <a:tblGrid>
                <a:gridCol w="382850"/>
                <a:gridCol w="3919750"/>
                <a:gridCol w="3435850"/>
                <a:gridCol w="875250"/>
              </a:tblGrid>
              <a:tr h="6482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8</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uFill>
                            <a:noFill/>
                          </a:uFill>
                          <a:hlinkClick r:id="rId3">
                            <a:extLst>
                              <a:ext uri="{A12FA001-AC4F-418D-AE19-62706E023703}">
                                <ahyp:hlinkClr val="tx"/>
                              </a:ext>
                            </a:extLst>
                          </a:hlinkClick>
                        </a:rPr>
                        <a:t>Pedram Azad</a:t>
                      </a:r>
                      <a:r>
                        <a:rPr lang="en-US" sz="700" u="none" cap="none" strike="noStrike">
                          <a:solidFill>
                            <a:schemeClr val="lt1"/>
                          </a:solidFill>
                          <a:highlight>
                            <a:srgbClr val="FFFFFF"/>
                          </a:highlight>
                        </a:rPr>
                        <a:t>; </a:t>
                      </a:r>
                      <a:r>
                        <a:rPr lang="en-US" sz="700" u="none" cap="none" strike="noStrike">
                          <a:solidFill>
                            <a:schemeClr val="lt1"/>
                          </a:solidFill>
                          <a:highlight>
                            <a:srgbClr val="FFFFFF"/>
                          </a:highlight>
                          <a:uFill>
                            <a:noFill/>
                          </a:uFill>
                          <a:hlinkClick r:id="rId4">
                            <a:extLst>
                              <a:ext uri="{A12FA001-AC4F-418D-AE19-62706E023703}">
                                <ahyp:hlinkClr val="tx"/>
                              </a:ext>
                            </a:extLst>
                          </a:hlinkClick>
                        </a:rPr>
                        <a:t>Tamim Asfour</a:t>
                      </a:r>
                      <a:r>
                        <a:rPr lang="en-US" sz="700" u="none" cap="none" strike="noStrike">
                          <a:solidFill>
                            <a:schemeClr val="lt1"/>
                          </a:solidFill>
                          <a:highlight>
                            <a:srgbClr val="FFFFFF"/>
                          </a:highlight>
                        </a:rPr>
                        <a:t>; </a:t>
                      </a:r>
                      <a:r>
                        <a:rPr lang="en-US" sz="700" u="none" cap="none" strike="noStrike">
                          <a:solidFill>
                            <a:schemeClr val="lt1"/>
                          </a:solidFill>
                          <a:highlight>
                            <a:srgbClr val="FFFFFF"/>
                          </a:highlight>
                          <a:uFill>
                            <a:noFill/>
                          </a:uFill>
                          <a:hlinkClick r:id="rId5">
                            <a:extLst>
                              <a:ext uri="{A12FA001-AC4F-418D-AE19-62706E023703}">
                                <ahyp:hlinkClr val="tx"/>
                              </a:ext>
                            </a:extLst>
                          </a:hlinkClick>
                        </a:rPr>
                        <a:t>Rudiger Dillmann</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rPr>
                        <a:t>Robust real-time stereo-based markerless human motion capture</a:t>
                      </a:r>
                      <a:endParaRPr sz="700" u="none" cap="none" strike="noStrike">
                        <a:solidFill>
                          <a:schemeClr val="lt1"/>
                        </a:solidFill>
                        <a:highlight>
                          <a:srgbClr val="FFFFFF"/>
                        </a:highlight>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15 February 2020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208" name="Google Shape;208;p26"/>
          <p:cNvSpPr txBox="1"/>
          <p:nvPr/>
        </p:nvSpPr>
        <p:spPr>
          <a:xfrm>
            <a:off x="265200" y="1015225"/>
            <a:ext cx="8613600" cy="58569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Calibration:</a:t>
            </a:r>
            <a:r>
              <a:rPr b="0" i="0" lang="en-US" sz="700" u="none" cap="none" strike="noStrike">
                <a:solidFill>
                  <a:srgbClr val="1F1F1F"/>
                </a:solidFill>
                <a:latin typeface="Times New Roman"/>
                <a:ea typeface="Times New Roman"/>
                <a:cs typeface="Times New Roman"/>
                <a:sym typeface="Times New Roman"/>
              </a:rPr>
              <a:t> Stereo cameras are calibrated to estimate depth information from disparity maps.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Background Subtraction:</a:t>
            </a:r>
            <a:r>
              <a:rPr b="0" i="0" lang="en-US" sz="700" u="none" cap="none" strike="noStrike">
                <a:solidFill>
                  <a:srgbClr val="1F1F1F"/>
                </a:solidFill>
                <a:latin typeface="Times New Roman"/>
                <a:ea typeface="Times New Roman"/>
                <a:cs typeface="Times New Roman"/>
                <a:sym typeface="Times New Roman"/>
              </a:rPr>
              <a:t> Background pixels are separated from foreground, focusing on the human subject.</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Body Region Detection:</a:t>
            </a:r>
            <a:r>
              <a:rPr b="0" i="0" lang="en-US" sz="700" u="none" cap="none" strike="noStrike">
                <a:solidFill>
                  <a:srgbClr val="1F1F1F"/>
                </a:solidFill>
                <a:latin typeface="Times New Roman"/>
                <a:ea typeface="Times New Roman"/>
                <a:cs typeface="Times New Roman"/>
                <a:sym typeface="Times New Roman"/>
              </a:rPr>
              <a:t> Key body parts like head, hands, and torso are identified using image processing techniques.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3D Pose Estimation:</a:t>
            </a:r>
            <a:r>
              <a:rPr b="0" i="0" lang="en-US" sz="700" u="none" cap="none" strike="noStrike">
                <a:solidFill>
                  <a:srgbClr val="1F1F1F"/>
                </a:solidFill>
                <a:latin typeface="Times New Roman"/>
                <a:ea typeface="Times New Roman"/>
                <a:cs typeface="Times New Roman"/>
                <a:sym typeface="Times New Roman"/>
              </a:rPr>
              <a:t> A particle filter framework tracks the identified body parts in 3D space. Each particle represents a possible pose, and its weight is updated based on how well it aligns with the observed disparity and image cues.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Motion Model:</a:t>
            </a:r>
            <a:r>
              <a:rPr b="0" i="0" lang="en-US" sz="700" u="none" cap="none" strike="noStrike">
                <a:solidFill>
                  <a:srgbClr val="1F1F1F"/>
                </a:solidFill>
                <a:latin typeface="Times New Roman"/>
                <a:ea typeface="Times New Roman"/>
                <a:cs typeface="Times New Roman"/>
                <a:sym typeface="Times New Roman"/>
              </a:rPr>
              <a:t> A dynamic motion model, often learned from training data, helps predict the body's movement between frames, guiding the particle filter.</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Real-time performance: </a:t>
            </a:r>
            <a:r>
              <a:rPr b="0" i="0" lang="en-US" sz="700" u="none" cap="none" strike="noStrike">
                <a:solidFill>
                  <a:srgbClr val="1F1F1F"/>
                </a:solidFill>
                <a:latin typeface="Times New Roman"/>
                <a:ea typeface="Times New Roman"/>
                <a:cs typeface="Times New Roman"/>
                <a:sym typeface="Times New Roman"/>
              </a:rPr>
              <a:t>Enables immediate and interactive applications like virtual reality and human-computer interaction.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Markerless: </a:t>
            </a:r>
            <a:r>
              <a:rPr b="0" i="0" lang="en-US" sz="700" u="none" cap="none" strike="noStrike">
                <a:solidFill>
                  <a:srgbClr val="1F1F1F"/>
                </a:solidFill>
                <a:latin typeface="Times New Roman"/>
                <a:ea typeface="Times New Roman"/>
                <a:cs typeface="Times New Roman"/>
                <a:sym typeface="Times New Roman"/>
              </a:rPr>
              <a:t>Eliminates the need for cumbersome and restrictive markers, offering more natural and comfortable capture.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Stereo depth maps: </a:t>
            </a:r>
            <a:r>
              <a:rPr b="0" i="0" lang="en-US" sz="700" u="none" cap="none" strike="noStrike">
                <a:solidFill>
                  <a:srgbClr val="1F1F1F"/>
                </a:solidFill>
                <a:latin typeface="Times New Roman"/>
                <a:ea typeface="Times New Roman"/>
                <a:cs typeface="Times New Roman"/>
                <a:sym typeface="Times New Roman"/>
              </a:rPr>
              <a:t>Provides richer 3D information compared to single depth sensors, enhancing accuracy and robustness.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Computational complexity: </a:t>
            </a:r>
            <a:r>
              <a:rPr b="0" i="0" lang="en-US" sz="700" u="none" cap="none" strike="noStrike">
                <a:solidFill>
                  <a:srgbClr val="1F1F1F"/>
                </a:solidFill>
                <a:latin typeface="Times New Roman"/>
                <a:ea typeface="Times New Roman"/>
                <a:cs typeface="Times New Roman"/>
                <a:sym typeface="Times New Roman"/>
              </a:rPr>
              <a:t>Real-time processing of stereo data and particle filtering can be demanding.</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Sensitivity to calibration: </a:t>
            </a:r>
            <a:r>
              <a:rPr b="0" i="0" lang="en-US" sz="700" u="none" cap="none" strike="noStrike">
                <a:solidFill>
                  <a:srgbClr val="1F1F1F"/>
                </a:solidFill>
                <a:latin typeface="Times New Roman"/>
                <a:ea typeface="Times New Roman"/>
                <a:cs typeface="Times New Roman"/>
                <a:sym typeface="Times New Roman"/>
              </a:rPr>
              <a:t>Improper camera calibration can significantly affect depth estimates and pose accuracy.</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Limited accuracy:</a:t>
            </a:r>
            <a:r>
              <a:rPr b="0" i="0" lang="en-US" sz="700" u="none" cap="none" strike="noStrike">
                <a:solidFill>
                  <a:srgbClr val="1F1F1F"/>
                </a:solidFill>
                <a:latin typeface="Times New Roman"/>
                <a:ea typeface="Times New Roman"/>
                <a:cs typeface="Times New Roman"/>
                <a:sym typeface="Times New Roman"/>
              </a:rPr>
              <a:t> Compared to high-end marker-based systems, absolute accuracy might be lower, especially for fine details.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Occlusion limitations: </a:t>
            </a:r>
            <a:r>
              <a:rPr b="0" i="0" lang="en-US" sz="700" u="none" cap="none" strike="noStrike">
                <a:solidFill>
                  <a:srgbClr val="1F1F1F"/>
                </a:solidFill>
                <a:latin typeface="Times New Roman"/>
                <a:ea typeface="Times New Roman"/>
                <a:cs typeface="Times New Roman"/>
                <a:sym typeface="Times New Roman"/>
              </a:rPr>
              <a:t>While the system handles partial occlusions, complete body part blockage can disrupt tracking.</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1200"/>
              <a:buFont typeface="Arial"/>
              <a:buNone/>
            </a:pPr>
            <a:r>
              <a:t/>
            </a:r>
            <a:endParaRPr b="0" i="0" sz="1200" u="none" cap="none" strike="noStrike">
              <a:solidFill>
                <a:srgbClr val="1F1F1F"/>
              </a:solidFill>
              <a:latin typeface="Arial"/>
              <a:ea typeface="Arial"/>
              <a:cs typeface="Arial"/>
              <a:sym typeface="Arial"/>
            </a:endParaRPr>
          </a:p>
          <a:p>
            <a:pPr indent="0" lvl="0" marL="0" marR="228600" rtl="0" algn="l">
              <a:lnSpc>
                <a:spcPct val="150000"/>
              </a:lnSpc>
              <a:spcBef>
                <a:spcPts val="1800"/>
              </a:spcBef>
              <a:spcAft>
                <a:spcPts val="0"/>
              </a:spcAft>
              <a:buClr>
                <a:srgbClr val="000000"/>
              </a:buClr>
              <a:buSzPts val="800"/>
              <a:buFont typeface="Arial"/>
              <a:buNone/>
            </a:pPr>
            <a:r>
              <a:t/>
            </a:r>
            <a:endParaRPr b="1" i="0" sz="8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1200"/>
              <a:buFont typeface="Arial"/>
              <a:buNone/>
            </a:pPr>
            <a:r>
              <a:t/>
            </a:r>
            <a:endParaRPr b="0" i="0" sz="1200" u="none" cap="none" strike="noStrike">
              <a:solidFill>
                <a:srgbClr val="1F1F1F"/>
              </a:solidFill>
              <a:latin typeface="Arial"/>
              <a:ea typeface="Arial"/>
              <a:cs typeface="Arial"/>
              <a:sym typeface="Arial"/>
            </a:endParaRPr>
          </a:p>
          <a:p>
            <a:pPr indent="0" lvl="0" marL="0" marR="0" rtl="0" algn="l">
              <a:lnSpc>
                <a:spcPct val="100000"/>
              </a:lnSpc>
              <a:spcBef>
                <a:spcPts val="180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graphicFrame>
        <p:nvGraphicFramePr>
          <p:cNvPr id="213" name="Google Shape;213;p27"/>
          <p:cNvGraphicFramePr/>
          <p:nvPr/>
        </p:nvGraphicFramePr>
        <p:xfrm>
          <a:off x="265150" y="339375"/>
          <a:ext cx="3000000" cy="3000000"/>
        </p:xfrm>
        <a:graphic>
          <a:graphicData uri="http://schemas.openxmlformats.org/drawingml/2006/table">
            <a:tbl>
              <a:tblPr>
                <a:noFill/>
                <a:tableStyleId>{99A5D9D4-083A-4605-B04F-EFE45856B4E9}</a:tableStyleId>
              </a:tblPr>
              <a:tblGrid>
                <a:gridCol w="382850"/>
                <a:gridCol w="3919750"/>
                <a:gridCol w="3520700"/>
                <a:gridCol w="790400"/>
              </a:tblGrid>
              <a:tr h="6482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9</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chemeClr val="dk1"/>
                          </a:highlight>
                          <a:latin typeface="Times New Roman"/>
                          <a:ea typeface="Times New Roman"/>
                          <a:cs typeface="Times New Roman"/>
                          <a:sym typeface="Times New Roman"/>
                        </a:rPr>
                        <a:t>G. Anantha Rao; </a:t>
                      </a:r>
                      <a:r>
                        <a:rPr lang="en-US" sz="700" u="none" cap="none" strike="noStrike">
                          <a:solidFill>
                            <a:schemeClr val="lt1"/>
                          </a:solidFill>
                          <a:highlight>
                            <a:schemeClr val="dk1"/>
                          </a:highlight>
                          <a:uFill>
                            <a:noFill/>
                          </a:uFill>
                          <a:latin typeface="Times New Roman"/>
                          <a:ea typeface="Times New Roman"/>
                          <a:cs typeface="Times New Roman"/>
                          <a:sym typeface="Times New Roman"/>
                          <a:hlinkClick r:id="rId3">
                            <a:extLst>
                              <a:ext uri="{A12FA001-AC4F-418D-AE19-62706E023703}">
                                <ahyp:hlinkClr val="tx"/>
                              </a:ext>
                            </a:extLst>
                          </a:hlinkClick>
                        </a:rPr>
                        <a:t>K. Syamala</a:t>
                      </a:r>
                      <a:r>
                        <a:rPr lang="en-US" sz="700" u="none" cap="none" strike="noStrike">
                          <a:solidFill>
                            <a:schemeClr val="lt1"/>
                          </a:solidFill>
                          <a:highlight>
                            <a:schemeClr val="dk1"/>
                          </a:highlight>
                          <a:latin typeface="Times New Roman"/>
                          <a:ea typeface="Times New Roman"/>
                          <a:cs typeface="Times New Roman"/>
                          <a:sym typeface="Times New Roman"/>
                        </a:rPr>
                        <a:t>; P. V. V. Kishore; A. S. C. S. Sastry</a:t>
                      </a:r>
                      <a:r>
                        <a:rPr lang="en-US" sz="700" u="none" cap="none" strike="noStrike">
                          <a:solidFill>
                            <a:schemeClr val="lt1"/>
                          </a:solidFill>
                          <a:highlight>
                            <a:srgbClr val="FFFFFF"/>
                          </a:highlight>
                          <a:latin typeface="Times New Roman"/>
                          <a:ea typeface="Times New Roman"/>
                          <a:cs typeface="Times New Roman"/>
                          <a:sym typeface="Times New Roman"/>
                        </a:rPr>
                        <a:t>n</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Stabilizing motion tracking using retrieved motion priors</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29 July 2022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214" name="Google Shape;214;p27"/>
          <p:cNvSpPr txBox="1"/>
          <p:nvPr/>
        </p:nvSpPr>
        <p:spPr>
          <a:xfrm>
            <a:off x="222725" y="1015225"/>
            <a:ext cx="8571000" cy="41277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Retrieving Motion Priors:</a:t>
            </a:r>
            <a:r>
              <a:rPr b="0" i="0" lang="en-US" sz="700" u="none" cap="none" strike="noStrike">
                <a:solidFill>
                  <a:srgbClr val="1F1F1F"/>
                </a:solidFill>
                <a:latin typeface="Times New Roman"/>
                <a:ea typeface="Times New Roman"/>
                <a:cs typeface="Times New Roman"/>
                <a:sym typeface="Times New Roman"/>
              </a:rPr>
              <a:t>A database of motion patterns is created from various videos or motion capture data.When tracking a new motion sequence, relevant priors are retrieved based on similarities in appearance or motion features.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Incorporating Priors into Tracking</a:t>
            </a:r>
            <a:r>
              <a:rPr b="0" i="0" lang="en-US" sz="700" u="none" cap="none" strike="noStrike">
                <a:solidFill>
                  <a:srgbClr val="1F1F1F"/>
                </a:solidFill>
                <a:latin typeface="Times New Roman"/>
                <a:ea typeface="Times New Roman"/>
                <a:cs typeface="Times New Roman"/>
                <a:sym typeface="Times New Roman"/>
              </a:rPr>
              <a:t>:The retrieved priors serve as constraints or guidance during the tracking process.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Improved Stability: </a:t>
            </a:r>
            <a:r>
              <a:rPr b="0" i="0" lang="en-US" sz="700" u="none" cap="none" strike="noStrike">
                <a:solidFill>
                  <a:srgbClr val="1F1F1F"/>
                </a:solidFill>
                <a:latin typeface="Times New Roman"/>
                <a:ea typeface="Times New Roman"/>
                <a:cs typeface="Times New Roman"/>
                <a:sym typeface="Times New Roman"/>
              </a:rPr>
              <a:t>Priors can help maintain tracking accuracy even with occlusions, noise, or abrupt movements.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Enhanced Physical Plausibility: </a:t>
            </a:r>
            <a:r>
              <a:rPr b="0" i="0" lang="en-US" sz="700" u="none" cap="none" strike="noStrike">
                <a:solidFill>
                  <a:srgbClr val="1F1F1F"/>
                </a:solidFill>
                <a:latin typeface="Times New Roman"/>
                <a:ea typeface="Times New Roman"/>
                <a:cs typeface="Times New Roman"/>
                <a:sym typeface="Times New Roman"/>
              </a:rPr>
              <a:t>Priors encourage physically realistic motion, reducing artifacts and inconsistencies.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Reduced Ambiguity:</a:t>
            </a:r>
            <a:r>
              <a:rPr b="0" i="0" lang="en-US" sz="700" u="none" cap="none" strike="noStrike">
                <a:solidFill>
                  <a:srgbClr val="1F1F1F"/>
                </a:solidFill>
                <a:latin typeface="Times New Roman"/>
                <a:ea typeface="Times New Roman"/>
                <a:cs typeface="Times New Roman"/>
                <a:sym typeface="Times New Roman"/>
              </a:rPr>
              <a:t> Priors can help resolve ambiguities in challenging tracking scenarios.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Generalization to Unseen Motions: </a:t>
            </a:r>
            <a:r>
              <a:rPr b="0" i="0" lang="en-US" sz="700" u="none" cap="none" strike="noStrike">
                <a:solidFill>
                  <a:srgbClr val="1F1F1F"/>
                </a:solidFill>
                <a:latin typeface="Times New Roman"/>
                <a:ea typeface="Times New Roman"/>
                <a:cs typeface="Times New Roman"/>
                <a:sym typeface="Times New Roman"/>
              </a:rPr>
              <a:t>Priors can guide tracking of motions not previously encountered.</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Computational Cost: </a:t>
            </a:r>
            <a:r>
              <a:rPr b="0" i="0" lang="en-US" sz="700" u="none" cap="none" strike="noStrike">
                <a:solidFill>
                  <a:srgbClr val="1F1F1F"/>
                </a:solidFill>
                <a:latin typeface="Times New Roman"/>
                <a:ea typeface="Times New Roman"/>
                <a:cs typeface="Times New Roman"/>
                <a:sym typeface="Times New Roman"/>
              </a:rPr>
              <a:t>Retrieving and incorporating priors can add computational overhead.</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Prior Quality:</a:t>
            </a:r>
            <a:r>
              <a:rPr b="0" i="0" lang="en-US" sz="700" u="none" cap="none" strike="noStrike">
                <a:solidFill>
                  <a:srgbClr val="1F1F1F"/>
                </a:solidFill>
                <a:latin typeface="Times New Roman"/>
                <a:ea typeface="Times New Roman"/>
                <a:cs typeface="Times New Roman"/>
                <a:sym typeface="Times New Roman"/>
              </a:rPr>
              <a:t> The performance heavily depends on the quality and relevance of the motion database.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Limited Generalizability:</a:t>
            </a:r>
            <a:r>
              <a:rPr b="0" i="0" lang="en-US" sz="700" u="none" cap="none" strike="noStrike">
                <a:solidFill>
                  <a:srgbClr val="1F1F1F"/>
                </a:solidFill>
                <a:latin typeface="Times New Roman"/>
                <a:ea typeface="Times New Roman"/>
                <a:cs typeface="Times New Roman"/>
                <a:sym typeface="Times New Roman"/>
              </a:rPr>
              <a:t> Priors might not always generalize well to new scenarios or domains.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Domain Specificity:</a:t>
            </a:r>
            <a:r>
              <a:rPr b="0" i="0" lang="en-US" sz="700" u="none" cap="none" strike="noStrike">
                <a:solidFill>
                  <a:srgbClr val="1F1F1F"/>
                </a:solidFill>
                <a:latin typeface="Times New Roman"/>
                <a:ea typeface="Times New Roman"/>
                <a:cs typeface="Times New Roman"/>
                <a:sym typeface="Times New Roman"/>
              </a:rPr>
              <a:t> Priors might need to be tailored for specific applications (e.g., human motion, vehicle tracking</a:t>
            </a:r>
            <a:r>
              <a:rPr b="0" i="0" lang="en-US" sz="1200" u="none" cap="none" strike="noStrike">
                <a:solidFill>
                  <a:srgbClr val="1F1F1F"/>
                </a:solidFill>
                <a:latin typeface="Arial"/>
                <a:ea typeface="Arial"/>
                <a:cs typeface="Arial"/>
                <a:sym typeface="Arial"/>
              </a:rPr>
              <a:t>).</a:t>
            </a:r>
            <a:endParaRPr b="0" i="0" sz="1200" u="none" cap="none" strike="noStrike">
              <a:solidFill>
                <a:srgbClr val="1F1F1F"/>
              </a:solidFill>
              <a:latin typeface="Arial"/>
              <a:ea typeface="Arial"/>
              <a:cs typeface="Arial"/>
              <a:sym typeface="Arial"/>
            </a:endParaRPr>
          </a:p>
          <a:p>
            <a:pPr indent="0" lvl="0" marL="0" marR="0" rtl="0" algn="l">
              <a:lnSpc>
                <a:spcPct val="100000"/>
              </a:lnSpc>
              <a:spcBef>
                <a:spcPts val="110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graphicFrame>
        <p:nvGraphicFramePr>
          <p:cNvPr id="219" name="Google Shape;219;p28"/>
          <p:cNvGraphicFramePr/>
          <p:nvPr/>
        </p:nvGraphicFramePr>
        <p:xfrm>
          <a:off x="265150" y="339375"/>
          <a:ext cx="3000000" cy="3000000"/>
        </p:xfrm>
        <a:graphic>
          <a:graphicData uri="http://schemas.openxmlformats.org/drawingml/2006/table">
            <a:tbl>
              <a:tblPr>
                <a:noFill/>
                <a:tableStyleId>{99A5D9D4-083A-4605-B04F-EFE45856B4E9}</a:tableStyleId>
              </a:tblPr>
              <a:tblGrid>
                <a:gridCol w="382850"/>
                <a:gridCol w="3919750"/>
                <a:gridCol w="3393450"/>
                <a:gridCol w="917650"/>
              </a:tblGrid>
              <a:tr h="6482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10</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Amit Bleiweiss, Eran Eilat Gershom Kutliroff</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15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Markerless motion capture using a single depth sensor</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ACM digital Library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20 December  2020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220" name="Google Shape;220;p28"/>
          <p:cNvSpPr txBox="1"/>
          <p:nvPr/>
        </p:nvSpPr>
        <p:spPr>
          <a:xfrm>
            <a:off x="150600" y="1005725"/>
            <a:ext cx="8812800" cy="43356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Preprocessing:</a:t>
            </a:r>
            <a:r>
              <a:rPr b="0" i="0" lang="en-US" sz="700" u="none" cap="none" strike="noStrike">
                <a:solidFill>
                  <a:srgbClr val="1F1F1F"/>
                </a:solidFill>
                <a:latin typeface="Times New Roman"/>
                <a:ea typeface="Times New Roman"/>
                <a:cs typeface="Times New Roman"/>
                <a:sym typeface="Times New Roman"/>
              </a:rPr>
              <a:t> Noise reduction and background segmentation are applied to the depth image.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Body Region Detection:</a:t>
            </a:r>
            <a:r>
              <a:rPr b="0" i="0" lang="en-US" sz="700" u="none" cap="none" strike="noStrike">
                <a:solidFill>
                  <a:srgbClr val="1F1F1F"/>
                </a:solidFill>
                <a:latin typeface="Times New Roman"/>
                <a:ea typeface="Times New Roman"/>
                <a:cs typeface="Times New Roman"/>
                <a:sym typeface="Times New Roman"/>
              </a:rPr>
              <a:t> A Hough Forest, a robust machine learning algorithm, identifies potential body regions based on shape and size features in the depth data.</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Particle Filter Initialization: </a:t>
            </a:r>
            <a:r>
              <a:rPr b="0" i="0" lang="en-US" sz="700" u="none" cap="none" strike="noStrike">
                <a:solidFill>
                  <a:srgbClr val="1F1F1F"/>
                </a:solidFill>
                <a:latin typeface="Times New Roman"/>
                <a:ea typeface="Times New Roman"/>
                <a:cs typeface="Times New Roman"/>
                <a:sym typeface="Times New Roman"/>
              </a:rPr>
              <a:t>Particles are placed within the detected body regions, each representing a possible 3D pose of the body.</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Particle Propagation: </a:t>
            </a:r>
            <a:r>
              <a:rPr b="0" i="0" lang="en-US" sz="700" u="none" cap="none" strike="noStrike">
                <a:solidFill>
                  <a:srgbClr val="1F1F1F"/>
                </a:solidFill>
                <a:latin typeface="Times New Roman"/>
                <a:ea typeface="Times New Roman"/>
                <a:cs typeface="Times New Roman"/>
                <a:sym typeface="Times New Roman"/>
              </a:rPr>
              <a:t>Particles are propagated forward in time based on a motion model, typically assuming smoothness of movement.</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Weight Update: </a:t>
            </a:r>
            <a:r>
              <a:rPr b="0" i="0" lang="en-US" sz="700" u="none" cap="none" strike="noStrike">
                <a:solidFill>
                  <a:srgbClr val="1F1F1F"/>
                </a:solidFill>
                <a:latin typeface="Times New Roman"/>
                <a:ea typeface="Times New Roman"/>
                <a:cs typeface="Times New Roman"/>
                <a:sym typeface="Times New Roman"/>
              </a:rPr>
              <a:t>Each particle's weight is updated based on how well it aligns with the next depth image. This involves projecting the estimated body pose onto the next frame and comparing the projected depth with the actual measurements.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Resampling and Iteration: </a:t>
            </a:r>
            <a:r>
              <a:rPr b="0" i="0" lang="en-US" sz="700" u="none" cap="none" strike="noStrike">
                <a:solidFill>
                  <a:srgbClr val="1F1F1F"/>
                </a:solidFill>
                <a:latin typeface="Times New Roman"/>
                <a:ea typeface="Times New Roman"/>
                <a:cs typeface="Times New Roman"/>
                <a:sym typeface="Times New Roman"/>
              </a:rPr>
              <a:t>Particles with higher weights are duplicated, while those with lower weights are discarded. The process then iterates through several frames, refining the pose estimation for each particle.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Pose Estimation:</a:t>
            </a:r>
            <a:r>
              <a:rPr b="0" i="0" lang="en-US" sz="700" u="none" cap="none" strike="noStrike">
                <a:solidFill>
                  <a:srgbClr val="1F1F1F"/>
                </a:solidFill>
                <a:latin typeface="Times New Roman"/>
                <a:ea typeface="Times New Roman"/>
                <a:cs typeface="Times New Roman"/>
                <a:sym typeface="Times New Roman"/>
              </a:rPr>
              <a:t> The final pose is typically determined by the particle with the highest weight, representing the most likely 3D configuration of the body.</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Cost-effective:</a:t>
            </a:r>
            <a:r>
              <a:rPr b="0" i="0" lang="en-US" sz="700" u="none" cap="none" strike="noStrike">
                <a:solidFill>
                  <a:srgbClr val="1F1F1F"/>
                </a:solidFill>
                <a:latin typeface="Times New Roman"/>
                <a:ea typeface="Times New Roman"/>
                <a:cs typeface="Times New Roman"/>
                <a:sym typeface="Times New Roman"/>
              </a:rPr>
              <a:t> Requires only a single depth sensor, significantly cheaper than traditional marker-based systems.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Portable and Convenient:</a:t>
            </a:r>
            <a:r>
              <a:rPr b="0" i="0" lang="en-US" sz="700" u="none" cap="none" strike="noStrike">
                <a:solidFill>
                  <a:srgbClr val="1F1F1F"/>
                </a:solidFill>
                <a:latin typeface="Times New Roman"/>
                <a:ea typeface="Times New Roman"/>
                <a:cs typeface="Times New Roman"/>
                <a:sym typeface="Times New Roman"/>
              </a:rPr>
              <a:t> No need for cumbersome markers or specialized setups, allows for flexible recording environments.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r>
              <a:rPr b="0" i="0" lang="en-US" sz="700" u="none" cap="none" strike="noStrike">
                <a:solidFill>
                  <a:srgbClr val="1F1F1F"/>
                </a:solidFill>
                <a:latin typeface="Times New Roman"/>
                <a:ea typeface="Times New Roman"/>
                <a:cs typeface="Times New Roman"/>
                <a:sym typeface="Times New Roman"/>
              </a:rPr>
              <a:t>:</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Limited Accuracy:</a:t>
            </a:r>
            <a:r>
              <a:rPr b="0" i="0" lang="en-US" sz="700" u="none" cap="none" strike="noStrike">
                <a:solidFill>
                  <a:srgbClr val="1F1F1F"/>
                </a:solidFill>
                <a:latin typeface="Times New Roman"/>
                <a:ea typeface="Times New Roman"/>
                <a:cs typeface="Times New Roman"/>
                <a:sym typeface="Times New Roman"/>
              </a:rPr>
              <a:t> Compared to marker-based systems, accuracy can be lower, especially for challenging poses or rapid movements.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Sensitivity to Depth Noise: </a:t>
            </a:r>
            <a:r>
              <a:rPr b="0" i="0" lang="en-US" sz="700" u="none" cap="none" strike="noStrike">
                <a:solidFill>
                  <a:srgbClr val="1F1F1F"/>
                </a:solidFill>
                <a:latin typeface="Times New Roman"/>
                <a:ea typeface="Times New Roman"/>
                <a:cs typeface="Times New Roman"/>
                <a:sym typeface="Times New Roman"/>
              </a:rPr>
              <a:t>Noise in the depth data can significantly affect pose estimation.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Computational Intensity: </a:t>
            </a:r>
            <a:r>
              <a:rPr b="0" i="0" lang="en-US" sz="700" u="none" cap="none" strike="noStrike">
                <a:solidFill>
                  <a:srgbClr val="1F1F1F"/>
                </a:solidFill>
                <a:latin typeface="Times New Roman"/>
                <a:ea typeface="Times New Roman"/>
                <a:cs typeface="Times New Roman"/>
                <a:sym typeface="Times New Roman"/>
              </a:rPr>
              <a:t>Processing large amounts of depth data can be computationally demanding.</a:t>
            </a:r>
            <a:endParaRPr b="0" i="0" sz="700" u="none" cap="none" strike="noStrike">
              <a:solidFill>
                <a:srgbClr val="1F1F1F"/>
              </a:solidFill>
              <a:latin typeface="Times New Roman"/>
              <a:ea typeface="Times New Roman"/>
              <a:cs typeface="Times New Roman"/>
              <a:sym typeface="Times New Roman"/>
            </a:endParaRPr>
          </a:p>
          <a:p>
            <a:pPr indent="0" lvl="0" marL="0" marR="0" rtl="0" algn="l">
              <a:lnSpc>
                <a:spcPct val="100000"/>
              </a:lnSpc>
              <a:spcBef>
                <a:spcPts val="110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graphicFrame>
        <p:nvGraphicFramePr>
          <p:cNvPr id="225" name="Google Shape;225;p29"/>
          <p:cNvGraphicFramePr/>
          <p:nvPr/>
        </p:nvGraphicFramePr>
        <p:xfrm>
          <a:off x="265150" y="339375"/>
          <a:ext cx="3000000" cy="3000000"/>
        </p:xfrm>
        <a:graphic>
          <a:graphicData uri="http://schemas.openxmlformats.org/drawingml/2006/table">
            <a:tbl>
              <a:tblPr>
                <a:noFill/>
                <a:tableStyleId>{99A5D9D4-083A-4605-B04F-EFE45856B4E9}</a:tableStyleId>
              </a:tblPr>
              <a:tblGrid>
                <a:gridCol w="382850"/>
                <a:gridCol w="3919750"/>
                <a:gridCol w="3520700"/>
                <a:gridCol w="790400"/>
              </a:tblGrid>
              <a:tr h="6482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11</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3">
                            <a:extLst>
                              <a:ext uri="{A12FA001-AC4F-418D-AE19-62706E023703}">
                                <ahyp:hlinkClr val="tx"/>
                              </a:ext>
                            </a:extLst>
                          </a:hlinkClick>
                        </a:rPr>
                        <a:t>Alexandru O. Balan</a:t>
                      </a:r>
                      <a:r>
                        <a:rPr lang="en-US" sz="700" u="none" cap="none" strike="noStrike">
                          <a:solidFill>
                            <a:schemeClr val="lt1"/>
                          </a:solidFill>
                          <a:highlight>
                            <a:srgbClr val="FFFFFF"/>
                          </a:highlight>
                          <a:latin typeface="Times New Roman"/>
                          <a:ea typeface="Times New Roman"/>
                          <a:cs typeface="Times New Roman"/>
                          <a:sym typeface="Times New Roman"/>
                        </a:rPr>
                        <a:t>; </a:t>
                      </a: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4">
                            <a:extLst>
                              <a:ext uri="{A12FA001-AC4F-418D-AE19-62706E023703}">
                                <ahyp:hlinkClr val="tx"/>
                              </a:ext>
                            </a:extLst>
                          </a:hlinkClick>
                        </a:rPr>
                        <a:t>Leonid Sigal</a:t>
                      </a:r>
                      <a:r>
                        <a:rPr lang="en-US" sz="700" u="none" cap="none" strike="noStrike">
                          <a:solidFill>
                            <a:schemeClr val="lt1"/>
                          </a:solidFill>
                          <a:highlight>
                            <a:srgbClr val="FFFFFF"/>
                          </a:highlight>
                          <a:latin typeface="Times New Roman"/>
                          <a:ea typeface="Times New Roman"/>
                          <a:cs typeface="Times New Roman"/>
                          <a:sym typeface="Times New Roman"/>
                        </a:rPr>
                        <a:t>; </a:t>
                      </a: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5">
                            <a:extLst>
                              <a:ext uri="{A12FA001-AC4F-418D-AE19-62706E023703}">
                                <ahyp:hlinkClr val="tx"/>
                              </a:ext>
                            </a:extLst>
                          </a:hlinkClick>
                        </a:rPr>
                        <a:t>Michael J. Black</a:t>
                      </a:r>
                      <a:r>
                        <a:rPr lang="en-US" sz="700" u="none" cap="none" strike="noStrike">
                          <a:solidFill>
                            <a:schemeClr val="lt1"/>
                          </a:solidFill>
                          <a:highlight>
                            <a:srgbClr val="FFFFFF"/>
                          </a:highlight>
                          <a:latin typeface="Times New Roman"/>
                          <a:ea typeface="Times New Roman"/>
                          <a:cs typeface="Times New Roman"/>
                          <a:sym typeface="Times New Roman"/>
                        </a:rPr>
                        <a:t>; </a:t>
                      </a: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6">
                            <a:extLst>
                              <a:ext uri="{A12FA001-AC4F-418D-AE19-62706E023703}">
                                <ahyp:hlinkClr val="tx"/>
                              </a:ext>
                            </a:extLst>
                          </a:hlinkClick>
                        </a:rPr>
                        <a:t>James E. Davis</a:t>
                      </a:r>
                      <a:r>
                        <a:rPr lang="en-US" sz="700" u="none" cap="none" strike="noStrike">
                          <a:solidFill>
                            <a:schemeClr val="lt1"/>
                          </a:solidFill>
                          <a:highlight>
                            <a:srgbClr val="FFFFFF"/>
                          </a:highlight>
                          <a:latin typeface="Times New Roman"/>
                          <a:ea typeface="Times New Roman"/>
                          <a:cs typeface="Times New Roman"/>
                          <a:sym typeface="Times New Roman"/>
                        </a:rPr>
                        <a:t>; </a:t>
                      </a: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7">
                            <a:extLst>
                              <a:ext uri="{A12FA001-AC4F-418D-AE19-62706E023703}">
                                <ahyp:hlinkClr val="tx"/>
                              </a:ext>
                            </a:extLst>
                          </a:hlinkClick>
                        </a:rPr>
                        <a:t>Horst W. Haussecker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Detailed Human Shape and Pose from Images</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16 July 2021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226" name="Google Shape;226;p29"/>
          <p:cNvSpPr txBox="1"/>
          <p:nvPr/>
        </p:nvSpPr>
        <p:spPr>
          <a:xfrm>
            <a:off x="265200" y="1015225"/>
            <a:ext cx="8613600" cy="42432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Methodologies: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3D Parametric Models:</a:t>
            </a:r>
            <a:r>
              <a:rPr b="0" i="0" lang="en-US" sz="700" u="none" cap="none" strike="noStrike">
                <a:solidFill>
                  <a:srgbClr val="1F1F1F"/>
                </a:solidFill>
                <a:latin typeface="Times New Roman"/>
                <a:ea typeface="Times New Roman"/>
                <a:cs typeface="Times New Roman"/>
                <a:sym typeface="Times New Roman"/>
              </a:rPr>
              <a:t> This approach fits a pre-defined 3D body model with adjustable parameters (like joint angles, body proportions) to the image data. Advantages include efficiency and robustness to partial occlusions. Disadvantages include limitations in capturing fine details and potentially unrealistic body representations.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Deep Learning-based methods: </a:t>
            </a:r>
            <a:r>
              <a:rPr b="0" i="0" lang="en-US" sz="700" u="none" cap="none" strike="noStrike">
                <a:solidFill>
                  <a:srgbClr val="1F1F1F"/>
                </a:solidFill>
                <a:latin typeface="Times New Roman"/>
                <a:ea typeface="Times New Roman"/>
                <a:cs typeface="Times New Roman"/>
                <a:sym typeface="Times New Roman"/>
              </a:rPr>
              <a:t>Convolutional neural networks (CNNs) are trained on large datasets of images paired with 3D body information. These models directly predict 3D shape and pose parameters or estimate heatmaps of body parts. Advantages include flexibility in capturing complex shapes and pose variations. Disadvantages can include high computational demands, dependence on training data quality, and potential black-box nature.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Model-Free Methods:</a:t>
            </a:r>
            <a:r>
              <a:rPr b="0" i="0" lang="en-US" sz="700" u="none" cap="none" strike="noStrike">
                <a:solidFill>
                  <a:srgbClr val="1F1F1F"/>
                </a:solidFill>
                <a:latin typeface="Times New Roman"/>
                <a:ea typeface="Times New Roman"/>
                <a:cs typeface="Times New Roman"/>
                <a:sym typeface="Times New Roman"/>
              </a:rPr>
              <a:t> Techniques like silhouette-based analysis, statistical models of human shape variations, and image segmentation are used to infer 3D information without relying on pre-defined models. Advantages include flexibility and handling diverse body types. Disadvantages can be limitations in accuracy and detail, especially for challenging poses or occlusions.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Enhanced understanding of human movement and behavior: </a:t>
            </a:r>
            <a:r>
              <a:rPr b="0" i="0" lang="en-US" sz="700" u="none" cap="none" strike="noStrike">
                <a:solidFill>
                  <a:srgbClr val="1F1F1F"/>
                </a:solidFill>
                <a:latin typeface="Times New Roman"/>
                <a:ea typeface="Times New Roman"/>
                <a:cs typeface="Times New Roman"/>
                <a:sym typeface="Times New Roman"/>
              </a:rPr>
              <a:t>Useful in fields like sports analysis, medical diagnosis, and human-computer interaction.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Realistic character animation and virtual reality applications:</a:t>
            </a:r>
            <a:r>
              <a:rPr b="0" i="0" lang="en-US" sz="700" u="none" cap="none" strike="noStrike">
                <a:solidFill>
                  <a:srgbClr val="1F1F1F"/>
                </a:solidFill>
                <a:latin typeface="Times New Roman"/>
                <a:ea typeface="Times New Roman"/>
                <a:cs typeface="Times New Roman"/>
                <a:sym typeface="Times New Roman"/>
              </a:rPr>
              <a:t> Enables creation of lifelike avatars and immersive experiences.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Augmenting perception in robotics and autonomous systems: </a:t>
            </a:r>
            <a:r>
              <a:rPr b="0" i="0" lang="en-US" sz="700" u="none" cap="none" strike="noStrike">
                <a:solidFill>
                  <a:srgbClr val="1F1F1F"/>
                </a:solidFill>
                <a:latin typeface="Times New Roman"/>
                <a:ea typeface="Times New Roman"/>
                <a:cs typeface="Times New Roman"/>
                <a:sym typeface="Times New Roman"/>
              </a:rPr>
              <a:t>Robots can better understand human actions and interact more safely in shared environments.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Accuracy limitations:</a:t>
            </a:r>
            <a:r>
              <a:rPr b="0" i="0" lang="en-US" sz="700" u="none" cap="none" strike="noStrike">
                <a:solidFill>
                  <a:srgbClr val="1F1F1F"/>
                </a:solidFill>
                <a:latin typeface="Times New Roman"/>
                <a:ea typeface="Times New Roman"/>
                <a:cs typeface="Times New Roman"/>
                <a:sym typeface="Times New Roman"/>
              </a:rPr>
              <a:t> Current methods, especially 2D-based approaches, may not always provide highly accurate and detailed reconstructions, especially for challenging poses or body types.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Computational requirements:</a:t>
            </a:r>
            <a:r>
              <a:rPr b="0" i="0" lang="en-US" sz="700" u="none" cap="none" strike="noStrike">
                <a:solidFill>
                  <a:srgbClr val="1F1F1F"/>
                </a:solidFill>
                <a:latin typeface="Times New Roman"/>
                <a:ea typeface="Times New Roman"/>
                <a:cs typeface="Times New Roman"/>
                <a:sym typeface="Times New Roman"/>
              </a:rPr>
              <a:t> Deep learning-based methods can be computationally demanding, limiting real-time applications.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Privacy concerns:</a:t>
            </a:r>
            <a:r>
              <a:rPr b="0" i="0" lang="en-US" sz="700" u="none" cap="none" strike="noStrike">
                <a:solidFill>
                  <a:srgbClr val="1F1F1F"/>
                </a:solidFill>
                <a:latin typeface="Times New Roman"/>
                <a:ea typeface="Times New Roman"/>
                <a:cs typeface="Times New Roman"/>
                <a:sym typeface="Times New Roman"/>
              </a:rPr>
              <a:t> Applications involving human body shape reconstruction raise privacy concerns regarding data collection and usage.</a:t>
            </a:r>
            <a:endParaRPr b="0" i="0" sz="700" u="none" cap="none" strike="noStrike">
              <a:solidFill>
                <a:srgbClr val="1F1F1F"/>
              </a:solidFill>
              <a:latin typeface="Times New Roman"/>
              <a:ea typeface="Times New Roman"/>
              <a:cs typeface="Times New Roman"/>
              <a:sym typeface="Times New Roman"/>
            </a:endParaRPr>
          </a:p>
          <a:p>
            <a:pPr indent="0" lvl="0" marL="0" marR="0" rtl="0" algn="l">
              <a:lnSpc>
                <a:spcPct val="100000"/>
              </a:lnSpc>
              <a:spcBef>
                <a:spcPts val="1100"/>
              </a:spcBef>
              <a:spcAft>
                <a:spcPts val="0"/>
              </a:spcAft>
              <a:buClr>
                <a:srgbClr val="000000"/>
              </a:buClr>
              <a:buSzPts val="700"/>
              <a:buFont typeface="Arial"/>
              <a:buNone/>
            </a:pPr>
            <a:r>
              <a:t/>
            </a:r>
            <a:endParaRPr b="0" i="0" sz="700" u="none" cap="none" strike="noStrike">
              <a:solidFill>
                <a:schemeClr val="dk2"/>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graphicFrame>
        <p:nvGraphicFramePr>
          <p:cNvPr id="231" name="Google Shape;231;p30"/>
          <p:cNvGraphicFramePr/>
          <p:nvPr/>
        </p:nvGraphicFramePr>
        <p:xfrm>
          <a:off x="265150" y="339375"/>
          <a:ext cx="3000000" cy="3000000"/>
        </p:xfrm>
        <a:graphic>
          <a:graphicData uri="http://schemas.openxmlformats.org/drawingml/2006/table">
            <a:tbl>
              <a:tblPr>
                <a:noFill/>
                <a:tableStyleId>{99A5D9D4-083A-4605-B04F-EFE45856B4E9}</a:tableStyleId>
              </a:tblPr>
              <a:tblGrid>
                <a:gridCol w="382850"/>
                <a:gridCol w="4216075"/>
                <a:gridCol w="3129125"/>
                <a:gridCol w="885650"/>
              </a:tblGrid>
              <a:tr h="643900">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12</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Jonathan Deutscher ,Ian Reid</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chemeClr val="dk1"/>
                          </a:highlight>
                          <a:latin typeface="Times New Roman"/>
                          <a:ea typeface="Times New Roman"/>
                          <a:cs typeface="Times New Roman"/>
                          <a:sym typeface="Times New Roman"/>
                        </a:rPr>
                        <a:t>Articulated Body Motion Capture by Stochastic Search</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SPRINGER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20  February  2019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232" name="Google Shape;232;p30"/>
          <p:cNvSpPr txBox="1"/>
          <p:nvPr/>
        </p:nvSpPr>
        <p:spPr>
          <a:xfrm>
            <a:off x="265200" y="1121925"/>
            <a:ext cx="8613600" cy="48741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Model Definition: </a:t>
            </a:r>
            <a:r>
              <a:rPr b="0" i="0" lang="en-US" sz="700" u="none" cap="none" strike="noStrike">
                <a:solidFill>
                  <a:srgbClr val="1F1F1F"/>
                </a:solidFill>
                <a:latin typeface="Times New Roman"/>
                <a:ea typeface="Times New Roman"/>
                <a:cs typeface="Times New Roman"/>
                <a:sym typeface="Times New Roman"/>
              </a:rPr>
              <a:t>A 3D skeleton model is created representing the body's joints and their connections.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Image/Video Input:</a:t>
            </a:r>
            <a:r>
              <a:rPr b="0" i="0" lang="en-US" sz="700" u="none" cap="none" strike="noStrike">
                <a:solidFill>
                  <a:srgbClr val="1F1F1F"/>
                </a:solidFill>
                <a:latin typeface="Times New Roman"/>
                <a:ea typeface="Times New Roman"/>
                <a:cs typeface="Times New Roman"/>
                <a:sym typeface="Times New Roman"/>
              </a:rPr>
              <a:t> Visual data of the moving body is captured, often using multiple cameras for 3D reconstruction.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Initialization:</a:t>
            </a:r>
            <a:r>
              <a:rPr b="0" i="0" lang="en-US" sz="700" u="none" cap="none" strike="noStrike">
                <a:solidFill>
                  <a:srgbClr val="1F1F1F"/>
                </a:solidFill>
                <a:latin typeface="Times New Roman"/>
                <a:ea typeface="Times New Roman"/>
                <a:cs typeface="Times New Roman"/>
                <a:sym typeface="Times New Roman"/>
              </a:rPr>
              <a:t> The model is positioned roughly in the first frame, aligning virtual joints with estimated body positions.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Stochastic Search:</a:t>
            </a:r>
            <a:endParaRPr b="1" i="0" sz="700" u="none" cap="none" strike="noStrike">
              <a:solidFill>
                <a:srgbClr val="1F1F1F"/>
              </a:solidFill>
              <a:latin typeface="Times New Roman"/>
              <a:ea typeface="Times New Roman"/>
              <a:cs typeface="Times New Roman"/>
              <a:sym typeface="Times New Roman"/>
            </a:endParaRPr>
          </a:p>
          <a:p>
            <a:pPr indent="-273050" lvl="1" marL="914400" marR="228600" rtl="0" algn="l">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Candidate poses are generated by randomly adjusting model joint angles within defined constraints.</a:t>
            </a:r>
            <a:endParaRPr b="0" i="0" sz="700" u="none" cap="none" strike="noStrike">
              <a:solidFill>
                <a:srgbClr val="1F1F1F"/>
              </a:solidFill>
              <a:latin typeface="Times New Roman"/>
              <a:ea typeface="Times New Roman"/>
              <a:cs typeface="Times New Roman"/>
              <a:sym typeface="Times New Roman"/>
            </a:endParaRPr>
          </a:p>
          <a:p>
            <a:pPr indent="-273050" lvl="1" marL="914400" marR="228600" rtl="0" algn="l">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Each pose is evaluated using a cost function that measures its agreement with visual data and adherence to biomechanical constraints.</a:t>
            </a:r>
            <a:endParaRPr b="0" i="0" sz="700" u="none" cap="none" strike="noStrike">
              <a:solidFill>
                <a:srgbClr val="1F1F1F"/>
              </a:solidFill>
              <a:latin typeface="Times New Roman"/>
              <a:ea typeface="Times New Roman"/>
              <a:cs typeface="Times New Roman"/>
              <a:sym typeface="Times New Roman"/>
            </a:endParaRPr>
          </a:p>
          <a:p>
            <a:pPr indent="-273050" lvl="1" marL="914400" marR="228600" rtl="0" algn="l">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Poses with lower costs (better matches) are retained and used to guide further search.</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22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22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Flexibility: </a:t>
            </a:r>
            <a:r>
              <a:rPr b="0" i="0" lang="en-US" sz="700" u="none" cap="none" strike="noStrike">
                <a:solidFill>
                  <a:srgbClr val="1F1F1F"/>
                </a:solidFill>
                <a:latin typeface="Times New Roman"/>
                <a:ea typeface="Times New Roman"/>
                <a:cs typeface="Times New Roman"/>
                <a:sym typeface="Times New Roman"/>
              </a:rPr>
              <a:t>Can handle various body shapes, motions, and camera setups.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Robustness to noise and occlusions:</a:t>
            </a:r>
            <a:r>
              <a:rPr b="0" i="0" lang="en-US" sz="700" u="none" cap="none" strike="noStrike">
                <a:solidFill>
                  <a:srgbClr val="1F1F1F"/>
                </a:solidFill>
                <a:latin typeface="Times New Roman"/>
                <a:ea typeface="Times New Roman"/>
                <a:cs typeface="Times New Roman"/>
                <a:sym typeface="Times New Roman"/>
              </a:rPr>
              <a:t> Stochastic search can explore multiple solutions, mitigating issues like missing data points.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Computational cost:</a:t>
            </a:r>
            <a:r>
              <a:rPr b="0" i="0" lang="en-US" sz="700" u="none" cap="none" strike="noStrike">
                <a:solidFill>
                  <a:srgbClr val="1F1F1F"/>
                </a:solidFill>
                <a:latin typeface="Times New Roman"/>
                <a:ea typeface="Times New Roman"/>
                <a:cs typeface="Times New Roman"/>
                <a:sym typeface="Times New Roman"/>
              </a:rPr>
              <a:t> Stochastic search can be computationally demanding, especially for high-resolution models and large datasets.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Local minima: </a:t>
            </a:r>
            <a:r>
              <a:rPr b="0" i="0" lang="en-US" sz="700" u="none" cap="none" strike="noStrike">
                <a:solidFill>
                  <a:srgbClr val="1F1F1F"/>
                </a:solidFill>
                <a:latin typeface="Times New Roman"/>
                <a:ea typeface="Times New Roman"/>
                <a:cs typeface="Times New Roman"/>
                <a:sym typeface="Times New Roman"/>
              </a:rPr>
              <a:t>The optimization process might get stuck in suboptimal solutions, requiring careful parameter tuning and search strategies.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Sensitivity to initialization:</a:t>
            </a:r>
            <a:r>
              <a:rPr b="0" i="0" lang="en-US" sz="700" u="none" cap="none" strike="noStrike">
                <a:solidFill>
                  <a:srgbClr val="1F1F1F"/>
                </a:solidFill>
                <a:latin typeface="Times New Roman"/>
                <a:ea typeface="Times New Roman"/>
                <a:cs typeface="Times New Roman"/>
                <a:sym typeface="Times New Roman"/>
              </a:rPr>
              <a:t> Accurate initial model placement is crucial for successful convergence.</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1200"/>
              <a:buFont typeface="Arial"/>
              <a:buNone/>
            </a:pPr>
            <a:r>
              <a:t/>
            </a:r>
            <a:endParaRPr b="0" i="0" sz="1200" u="none" cap="none" strike="noStrike">
              <a:solidFill>
                <a:srgbClr val="1F1F1F"/>
              </a:solidFill>
              <a:latin typeface="Arial"/>
              <a:ea typeface="Arial"/>
              <a:cs typeface="Arial"/>
              <a:sym typeface="Arial"/>
            </a:endParaRPr>
          </a:p>
          <a:p>
            <a:pPr indent="0" lvl="0" marL="0" marR="0" rtl="0" algn="l">
              <a:lnSpc>
                <a:spcPct val="100000"/>
              </a:lnSpc>
              <a:spcBef>
                <a:spcPts val="180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graphicFrame>
        <p:nvGraphicFramePr>
          <p:cNvPr id="237" name="Google Shape;237;p31"/>
          <p:cNvGraphicFramePr/>
          <p:nvPr/>
        </p:nvGraphicFramePr>
        <p:xfrm>
          <a:off x="265150" y="339375"/>
          <a:ext cx="3000000" cy="3000000"/>
        </p:xfrm>
        <a:graphic>
          <a:graphicData uri="http://schemas.openxmlformats.org/drawingml/2006/table">
            <a:tbl>
              <a:tblPr>
                <a:noFill/>
                <a:tableStyleId>{99A5D9D4-083A-4605-B04F-EFE45856B4E9}</a:tableStyleId>
              </a:tblPr>
              <a:tblGrid>
                <a:gridCol w="382850"/>
                <a:gridCol w="3919750"/>
                <a:gridCol w="3269500"/>
                <a:gridCol w="1041600"/>
              </a:tblGrid>
              <a:tr h="629050">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13</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3">
                            <a:extLst>
                              <a:ext uri="{A12FA001-AC4F-418D-AE19-62706E023703}">
                                <ahyp:hlinkClr val="tx"/>
                              </a:ext>
                            </a:extLst>
                          </a:hlinkClick>
                        </a:rPr>
                        <a:t>J. Deutscher</a:t>
                      </a:r>
                      <a:r>
                        <a:rPr lang="en-US" sz="700" u="none" cap="none" strike="noStrike">
                          <a:solidFill>
                            <a:schemeClr val="lt1"/>
                          </a:solidFill>
                          <a:highlight>
                            <a:srgbClr val="FFFFFF"/>
                          </a:highlight>
                          <a:latin typeface="Times New Roman"/>
                          <a:ea typeface="Times New Roman"/>
                          <a:cs typeface="Times New Roman"/>
                          <a:sym typeface="Times New Roman"/>
                        </a:rPr>
                        <a:t>; </a:t>
                      </a: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4">
                            <a:extLst>
                              <a:ext uri="{A12FA001-AC4F-418D-AE19-62706E023703}">
                                <ahyp:hlinkClr val="tx"/>
                              </a:ext>
                            </a:extLst>
                          </a:hlinkClick>
                        </a:rPr>
                        <a:t>B. North</a:t>
                      </a:r>
                      <a:r>
                        <a:rPr lang="en-US" sz="700" u="none" cap="none" strike="noStrike">
                          <a:solidFill>
                            <a:schemeClr val="lt1"/>
                          </a:solidFill>
                          <a:highlight>
                            <a:srgbClr val="FFFFFF"/>
                          </a:highlight>
                          <a:latin typeface="Times New Roman"/>
                          <a:ea typeface="Times New Roman"/>
                          <a:cs typeface="Times New Roman"/>
                          <a:sym typeface="Times New Roman"/>
                        </a:rPr>
                        <a:t>; </a:t>
                      </a: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5">
                            <a:extLst>
                              <a:ext uri="{A12FA001-AC4F-418D-AE19-62706E023703}">
                                <ahyp:hlinkClr val="tx"/>
                              </a:ext>
                            </a:extLst>
                          </a:hlinkClick>
                        </a:rPr>
                        <a:t>B. Bascle</a:t>
                      </a:r>
                      <a:r>
                        <a:rPr lang="en-US" sz="700" u="none" cap="none" strike="noStrike">
                          <a:solidFill>
                            <a:schemeClr val="lt1"/>
                          </a:solidFill>
                          <a:highlight>
                            <a:srgbClr val="FFFFFF"/>
                          </a:highlight>
                          <a:latin typeface="Times New Roman"/>
                          <a:ea typeface="Times New Roman"/>
                          <a:cs typeface="Times New Roman"/>
                          <a:sym typeface="Times New Roman"/>
                        </a:rPr>
                        <a:t>; </a:t>
                      </a: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6">
                            <a:extLst>
                              <a:ext uri="{A12FA001-AC4F-418D-AE19-62706E023703}">
                                <ahyp:hlinkClr val="tx"/>
                              </a:ext>
                            </a:extLst>
                          </a:hlinkClick>
                        </a:rPr>
                        <a:t>A. Blake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Tracking through singularities and discontinuities by random sampling</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6 AUGUST 2018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238" name="Google Shape;238;p31"/>
          <p:cNvSpPr txBox="1"/>
          <p:nvPr/>
        </p:nvSpPr>
        <p:spPr>
          <a:xfrm>
            <a:off x="265150" y="1147425"/>
            <a:ext cx="8613600" cy="41739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AutoNum type="arabicPeriod"/>
            </a:pPr>
            <a:r>
              <a:rPr b="1" i="0" lang="en-US" sz="700" u="none" cap="none" strike="noStrike">
                <a:solidFill>
                  <a:srgbClr val="1F1F1F"/>
                </a:solidFill>
                <a:latin typeface="Times New Roman"/>
                <a:ea typeface="Times New Roman"/>
                <a:cs typeface="Times New Roman"/>
                <a:sym typeface="Times New Roman"/>
              </a:rPr>
              <a:t>Initialization:</a:t>
            </a:r>
            <a:r>
              <a:rPr b="0" i="0" lang="en-US" sz="700" u="none" cap="none" strike="noStrike">
                <a:solidFill>
                  <a:srgbClr val="1F1F1F"/>
                </a:solidFill>
                <a:latin typeface="Times New Roman"/>
                <a:ea typeface="Times New Roman"/>
                <a:cs typeface="Times New Roman"/>
                <a:sym typeface="Times New Roman"/>
              </a:rPr>
              <a:t>Define a model for the object or system to be tracked, including its state variables and motion constraints.Provide an initial estimate of the object's state.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AutoNum type="arabicPeriod"/>
            </a:pPr>
            <a:r>
              <a:rPr b="1" i="0" lang="en-US" sz="700" u="none" cap="none" strike="noStrike">
                <a:solidFill>
                  <a:srgbClr val="1F1F1F"/>
                </a:solidFill>
                <a:latin typeface="Times New Roman"/>
                <a:ea typeface="Times New Roman"/>
                <a:cs typeface="Times New Roman"/>
                <a:sym typeface="Times New Roman"/>
              </a:rPr>
              <a:t>Prediction:</a:t>
            </a:r>
            <a:r>
              <a:rPr b="0" i="0" lang="en-US" sz="700" u="none" cap="none" strike="noStrike">
                <a:solidFill>
                  <a:srgbClr val="1F1F1F"/>
                </a:solidFill>
                <a:latin typeface="Times New Roman"/>
                <a:ea typeface="Times New Roman"/>
                <a:cs typeface="Times New Roman"/>
                <a:sym typeface="Times New Roman"/>
              </a:rPr>
              <a:t>Propagate the state estimate forward in time using a dynamic model, accounting for potential discontinuities or singularities.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AutoNum type="arabicPeriod"/>
            </a:pPr>
            <a:r>
              <a:rPr b="1" i="0" lang="en-US" sz="700" u="none" cap="none" strike="noStrike">
                <a:solidFill>
                  <a:srgbClr val="1F1F1F"/>
                </a:solidFill>
                <a:latin typeface="Times New Roman"/>
                <a:ea typeface="Times New Roman"/>
                <a:cs typeface="Times New Roman"/>
                <a:sym typeface="Times New Roman"/>
              </a:rPr>
              <a:t>Random Sampling:</a:t>
            </a:r>
            <a:r>
              <a:rPr b="0" i="0" lang="en-US" sz="700" u="none" cap="none" strike="noStrike">
                <a:solidFill>
                  <a:srgbClr val="1F1F1F"/>
                </a:solidFill>
                <a:latin typeface="Times New Roman"/>
                <a:ea typeface="Times New Roman"/>
                <a:cs typeface="Times New Roman"/>
                <a:sym typeface="Times New Roman"/>
              </a:rPr>
              <a:t>Generate a large number of particles (hypothetical state estimates) around the predicted state.These particles explore a wider range of possibilities, including those that might deviate from traditional filtering techniques.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AutoNum type="arabicPeriod"/>
            </a:pPr>
            <a:r>
              <a:rPr b="1" i="0" lang="en-US" sz="700" u="none" cap="none" strike="noStrike">
                <a:solidFill>
                  <a:srgbClr val="1F1F1F"/>
                </a:solidFill>
                <a:latin typeface="Times New Roman"/>
                <a:ea typeface="Times New Roman"/>
                <a:cs typeface="Times New Roman"/>
                <a:sym typeface="Times New Roman"/>
              </a:rPr>
              <a:t>Evaluation:</a:t>
            </a:r>
            <a:r>
              <a:rPr b="0" i="0" lang="en-US" sz="700" u="none" cap="none" strike="noStrike">
                <a:solidFill>
                  <a:srgbClr val="1F1F1F"/>
                </a:solidFill>
                <a:latin typeface="Times New Roman"/>
                <a:ea typeface="Times New Roman"/>
                <a:cs typeface="Times New Roman"/>
                <a:sym typeface="Times New Roman"/>
              </a:rPr>
              <a:t>Assign weights to each particle based on how well they match the observed data (e.g., sensor measurements).Particles that better align with the observations receive higher weights.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AutoNum type="arabicPeriod"/>
            </a:pPr>
            <a:r>
              <a:rPr b="1" i="0" lang="en-US" sz="700" u="none" cap="none" strike="noStrike">
                <a:solidFill>
                  <a:srgbClr val="1F1F1F"/>
                </a:solidFill>
                <a:latin typeface="Times New Roman"/>
                <a:ea typeface="Times New Roman"/>
                <a:cs typeface="Times New Roman"/>
                <a:sym typeface="Times New Roman"/>
              </a:rPr>
              <a:t>Resampling:</a:t>
            </a:r>
            <a:r>
              <a:rPr b="0" i="0" lang="en-US" sz="700" u="none" cap="none" strike="noStrike">
                <a:solidFill>
                  <a:srgbClr val="1F1F1F"/>
                </a:solidFill>
                <a:latin typeface="Times New Roman"/>
                <a:ea typeface="Times New Roman"/>
                <a:cs typeface="Times New Roman"/>
                <a:sym typeface="Times New Roman"/>
              </a:rPr>
              <a:t>Discard particles with low weights and duplicate those with high weights to focus the search on more promising regions.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AutoNum type="arabicPeriod"/>
            </a:pPr>
            <a:r>
              <a:rPr b="1" i="0" lang="en-US" sz="700" u="none" cap="none" strike="noStrike">
                <a:solidFill>
                  <a:srgbClr val="1F1F1F"/>
                </a:solidFill>
                <a:latin typeface="Times New Roman"/>
                <a:ea typeface="Times New Roman"/>
                <a:cs typeface="Times New Roman"/>
                <a:sym typeface="Times New Roman"/>
              </a:rPr>
              <a:t>Update:</a:t>
            </a:r>
            <a:r>
              <a:rPr b="0" i="0" lang="en-US" sz="700" u="none" cap="none" strike="noStrike">
                <a:solidFill>
                  <a:srgbClr val="1F1F1F"/>
                </a:solidFill>
                <a:latin typeface="Times New Roman"/>
                <a:ea typeface="Times New Roman"/>
                <a:cs typeface="Times New Roman"/>
                <a:sym typeface="Times New Roman"/>
              </a:rPr>
              <a:t>Compute a weighted average of the resampled particles to obtain a new, refined state estimate.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AutoNum type="arabicPeriod"/>
            </a:pPr>
            <a:r>
              <a:rPr b="1" i="0" lang="en-US" sz="700" u="none" cap="none" strike="noStrike">
                <a:solidFill>
                  <a:srgbClr val="1F1F1F"/>
                </a:solidFill>
                <a:latin typeface="Times New Roman"/>
                <a:ea typeface="Times New Roman"/>
                <a:cs typeface="Times New Roman"/>
                <a:sym typeface="Times New Roman"/>
              </a:rPr>
              <a:t>Iteration:</a:t>
            </a:r>
            <a:r>
              <a:rPr b="0" i="0" lang="en-US" sz="700" u="none" cap="none" strike="noStrike">
                <a:solidFill>
                  <a:srgbClr val="1F1F1F"/>
                </a:solidFill>
                <a:latin typeface="Times New Roman"/>
                <a:ea typeface="Times New Roman"/>
                <a:cs typeface="Times New Roman"/>
                <a:sym typeface="Times New Roman"/>
              </a:rPr>
              <a:t>Repeat steps 2-6 as new observations become available, continuously tracking the object's state.</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Robustness to Singularities and Discontinuities: </a:t>
            </a:r>
            <a:r>
              <a:rPr b="0" i="0" lang="en-US" sz="700" u="none" cap="none" strike="noStrike">
                <a:solidFill>
                  <a:srgbClr val="1F1F1F"/>
                </a:solidFill>
                <a:latin typeface="Times New Roman"/>
                <a:ea typeface="Times New Roman"/>
                <a:cs typeface="Times New Roman"/>
                <a:sym typeface="Times New Roman"/>
              </a:rPr>
              <a:t>Effectively handles situations where traditional filtering methods (e.g., Kalman filters) can break down due to abrupt changes or non-Gaussian distributions.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Non-Linear and Non-Gaussian Models:</a:t>
            </a:r>
            <a:r>
              <a:rPr b="0" i="0" lang="en-US" sz="700" u="none" cap="none" strike="noStrike">
                <a:solidFill>
                  <a:srgbClr val="1F1F1F"/>
                </a:solidFill>
                <a:latin typeface="Times New Roman"/>
                <a:ea typeface="Times New Roman"/>
                <a:cs typeface="Times New Roman"/>
                <a:sym typeface="Times New Roman"/>
              </a:rPr>
              <a:t> Accommodates more complex and realistic models, not limited by assumptions of linearity or Gaussian noise.</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Computational Cost: </a:t>
            </a:r>
            <a:r>
              <a:rPr b="0" i="0" lang="en-US" sz="700" u="none" cap="none" strike="noStrike">
                <a:solidFill>
                  <a:srgbClr val="1F1F1F"/>
                </a:solidFill>
                <a:latin typeface="Times New Roman"/>
                <a:ea typeface="Times New Roman"/>
                <a:cs typeface="Times New Roman"/>
                <a:sym typeface="Times New Roman"/>
              </a:rPr>
              <a:t>Generating and evaluating a large number of particles can be computationally expensive, especially for high-dimensional systems.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Parameter Tuning: </a:t>
            </a:r>
            <a:r>
              <a:rPr b="0" i="0" lang="en-US" sz="700" u="none" cap="none" strike="noStrike">
                <a:solidFill>
                  <a:srgbClr val="1F1F1F"/>
                </a:solidFill>
                <a:latin typeface="Times New Roman"/>
                <a:ea typeface="Times New Roman"/>
                <a:cs typeface="Times New Roman"/>
                <a:sym typeface="Times New Roman"/>
              </a:rPr>
              <a:t>Requires careful tuning of parameters such as the number of particles and resampling thresholds for optimal performance.</a:t>
            </a:r>
            <a:endParaRPr b="0" i="0" sz="700" u="none" cap="none" strike="noStrike">
              <a:solidFill>
                <a:srgbClr val="1F1F1F"/>
              </a:solidFill>
              <a:latin typeface="Times New Roman"/>
              <a:ea typeface="Times New Roman"/>
              <a:cs typeface="Times New Roman"/>
              <a:sym typeface="Times New Roman"/>
            </a:endParaRPr>
          </a:p>
          <a:p>
            <a:pPr indent="0" lvl="0" marL="0" marR="0" rtl="0" algn="l">
              <a:lnSpc>
                <a:spcPct val="100000"/>
              </a:lnSpc>
              <a:spcBef>
                <a:spcPts val="110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graphicFrame>
        <p:nvGraphicFramePr>
          <p:cNvPr id="243" name="Google Shape;243;p32"/>
          <p:cNvGraphicFramePr/>
          <p:nvPr/>
        </p:nvGraphicFramePr>
        <p:xfrm>
          <a:off x="265150" y="339375"/>
          <a:ext cx="3000000" cy="3000000"/>
        </p:xfrm>
        <a:graphic>
          <a:graphicData uri="http://schemas.openxmlformats.org/drawingml/2006/table">
            <a:tbl>
              <a:tblPr>
                <a:noFill/>
                <a:tableStyleId>{99A5D9D4-083A-4605-B04F-EFE45856B4E9}</a:tableStyleId>
              </a:tblPr>
              <a:tblGrid>
                <a:gridCol w="382850"/>
                <a:gridCol w="3919750"/>
                <a:gridCol w="3520700"/>
                <a:gridCol w="790400"/>
              </a:tblGrid>
              <a:tr h="46157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a:solidFill>
                            <a:schemeClr val="lt1"/>
                          </a:solidFill>
                          <a:latin typeface="Times New Roman"/>
                          <a:ea typeface="Times New Roman"/>
                          <a:cs typeface="Times New Roman"/>
                          <a:sym typeface="Times New Roman"/>
                        </a:rPr>
                        <a:t>  14</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3">
                            <a:extLst>
                              <a:ext uri="{A12FA001-AC4F-418D-AE19-62706E023703}">
                                <ahyp:hlinkClr val="tx"/>
                              </a:ext>
                            </a:extLst>
                          </a:hlinkClick>
                        </a:rPr>
                        <a:t>J.M. Coughlan</a:t>
                      </a:r>
                      <a:r>
                        <a:rPr lang="en-US" sz="700" u="none" cap="none" strike="noStrike">
                          <a:solidFill>
                            <a:schemeClr val="lt1"/>
                          </a:solidFill>
                          <a:highlight>
                            <a:srgbClr val="FFFFFF"/>
                          </a:highlight>
                          <a:latin typeface="Times New Roman"/>
                          <a:ea typeface="Times New Roman"/>
                          <a:cs typeface="Times New Roman"/>
                          <a:sym typeface="Times New Roman"/>
                        </a:rPr>
                        <a:t>; </a:t>
                      </a:r>
                      <a:r>
                        <a:rPr lang="en-US" sz="700" u="none" cap="none" strike="noStrike">
                          <a:solidFill>
                            <a:schemeClr val="lt1"/>
                          </a:solidFill>
                          <a:highlight>
                            <a:srgbClr val="FFFFFF"/>
                          </a:highlight>
                          <a:uFill>
                            <a:noFill/>
                          </a:uFill>
                          <a:latin typeface="Times New Roman"/>
                          <a:ea typeface="Times New Roman"/>
                          <a:cs typeface="Times New Roman"/>
                          <a:sym typeface="Times New Roman"/>
                          <a:hlinkClick r:id="rId4">
                            <a:extLst>
                              <a:ext uri="{A12FA001-AC4F-418D-AE19-62706E023703}">
                                <ahyp:hlinkClr val="tx"/>
                              </a:ext>
                            </a:extLst>
                          </a:hlinkClick>
                        </a:rPr>
                        <a:t>A.L. Yuille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Manhattan World: compass direction from a single image by Bayesian inference</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700"/>
                        <a:buFont typeface="Arial"/>
                        <a:buNone/>
                      </a:pPr>
                      <a:r>
                        <a:t/>
                      </a:r>
                      <a:endParaRPr sz="700" u="none" cap="none" strike="noStrike">
                        <a:solidFill>
                          <a:schemeClr val="lt1"/>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15 March  2019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244" name="Google Shape;244;p32"/>
          <p:cNvSpPr txBox="1"/>
          <p:nvPr/>
        </p:nvSpPr>
        <p:spPr>
          <a:xfrm>
            <a:off x="265200" y="1147425"/>
            <a:ext cx="8613600" cy="41739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AutoNum type="arabicPeriod"/>
            </a:pPr>
            <a:r>
              <a:rPr b="0" i="0" lang="en-US" sz="700" u="none" cap="none" strike="noStrike">
                <a:solidFill>
                  <a:srgbClr val="1F1F1F"/>
                </a:solidFill>
                <a:latin typeface="Times New Roman"/>
                <a:ea typeface="Times New Roman"/>
                <a:cs typeface="Times New Roman"/>
                <a:sym typeface="Times New Roman"/>
              </a:rPr>
              <a:t>Assumptions: The algorithm relies on two key assumptions:</a:t>
            </a:r>
            <a:endParaRPr b="0" i="0" sz="700" u="none" cap="none" strike="noStrike">
              <a:solidFill>
                <a:srgbClr val="1F1F1F"/>
              </a:solidFill>
              <a:latin typeface="Times New Roman"/>
              <a:ea typeface="Times New Roman"/>
              <a:cs typeface="Times New Roman"/>
              <a:sym typeface="Times New Roman"/>
            </a:endParaRPr>
          </a:p>
          <a:p>
            <a:pPr indent="-273050" lvl="1" marL="914400" marR="228600" rtl="0" algn="l">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Manhattan World: The scene is constructed on a 3D grid, where walls and other structures align with cardinal directions (north, south, east, west).</a:t>
            </a:r>
            <a:endParaRPr b="0" i="0" sz="700" u="none" cap="none" strike="noStrike">
              <a:solidFill>
                <a:srgbClr val="1F1F1F"/>
              </a:solidFill>
              <a:latin typeface="Times New Roman"/>
              <a:ea typeface="Times New Roman"/>
              <a:cs typeface="Times New Roman"/>
              <a:sym typeface="Times New Roman"/>
            </a:endParaRPr>
          </a:p>
          <a:p>
            <a:pPr indent="-273050" lvl="1" marL="914400" marR="228600" rtl="0" algn="l">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Perspective Camera: The image is captured by a perspective camera with known focal length.</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AutoNum type="arabicPeriod"/>
            </a:pPr>
            <a:r>
              <a:rPr b="0" i="0" lang="en-US" sz="700" u="none" cap="none" strike="noStrike">
                <a:solidFill>
                  <a:srgbClr val="1F1F1F"/>
                </a:solidFill>
                <a:latin typeface="Times New Roman"/>
                <a:ea typeface="Times New Roman"/>
                <a:cs typeface="Times New Roman"/>
                <a:sym typeface="Times New Roman"/>
              </a:rPr>
              <a:t>Edge Analysis: Edges are extracted from the image and segmented into horizontal and vertical lines.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AutoNum type="arabicPeriod"/>
            </a:pPr>
            <a:r>
              <a:rPr b="0" i="0" lang="en-US" sz="700" u="none" cap="none" strike="noStrike">
                <a:solidFill>
                  <a:srgbClr val="1F1F1F"/>
                </a:solidFill>
                <a:latin typeface="Times New Roman"/>
                <a:ea typeface="Times New Roman"/>
                <a:cs typeface="Times New Roman"/>
                <a:sym typeface="Times New Roman"/>
              </a:rPr>
              <a:t>Vanishing Point Estimation: Vanishing points (where parallel lines converge) are estimated for both horizontal and vertical edge segments.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AutoNum type="arabicPeriod"/>
            </a:pPr>
            <a:r>
              <a:rPr b="0" i="0" lang="en-US" sz="700" u="none" cap="none" strike="noStrike">
                <a:solidFill>
                  <a:srgbClr val="1F1F1F"/>
                </a:solidFill>
                <a:latin typeface="Times New Roman"/>
                <a:ea typeface="Times New Roman"/>
                <a:cs typeface="Times New Roman"/>
                <a:sym typeface="Times New Roman"/>
              </a:rPr>
              <a:t>Probability Model: A probabilistic model is defined based on the expected distribution of vanishing points in a Manhattan World scene. This model considers the camera orientation and perspective distortions.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Single Image Based: Requires only a single image, eliminating the need for calibration or additional sensors.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Robust to Noise: Performs well even with noisy images and partial occlusions.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Real-time Potential: The algorithm can be implemented efficiently for real-time applications.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180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Assumption Dependence: Relies on the validity of the Manhattan World and perspective camera assumptions, which might not hold true in all scenarios.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Accuracy Limitations: Compass direction estimates can be less accurate for complex scenes with cluttered backgrounds or deviations from the Manhattan World structure.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l">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Limited Information: Only extracts compass direction, while other scene properties like 3D structure remain unavailable.</a:t>
            </a:r>
            <a:endParaRPr b="0" i="0" sz="700" u="none" cap="none" strike="noStrike">
              <a:solidFill>
                <a:srgbClr val="1F1F1F"/>
              </a:solidFill>
              <a:latin typeface="Times New Roman"/>
              <a:ea typeface="Times New Roman"/>
              <a:cs typeface="Times New Roman"/>
              <a:sym typeface="Times New Roman"/>
            </a:endParaRPr>
          </a:p>
          <a:p>
            <a:pPr indent="0" lvl="0" marL="0" marR="0" rtl="0" algn="l">
              <a:lnSpc>
                <a:spcPct val="100000"/>
              </a:lnSpc>
              <a:spcBef>
                <a:spcPts val="110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256650" y="384800"/>
            <a:ext cx="8760000" cy="7494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rgbClr val="EBEBEB"/>
              </a:buClr>
              <a:buSzPts val="2400"/>
              <a:buFont typeface="Century Gothic"/>
              <a:buNone/>
            </a:pPr>
            <a:r>
              <a:rPr b="1" lang="en-US" sz="2000">
                <a:latin typeface="Times New Roman"/>
                <a:ea typeface="Times New Roman"/>
                <a:cs typeface="Times New Roman"/>
                <a:sym typeface="Times New Roman"/>
              </a:rPr>
              <a:t>                                                       ABSTRACT</a:t>
            </a:r>
            <a:endParaRPr sz="2000"/>
          </a:p>
        </p:txBody>
      </p:sp>
      <p:sp>
        <p:nvSpPr>
          <p:cNvPr id="141" name="Google Shape;141;p15"/>
          <p:cNvSpPr txBox="1"/>
          <p:nvPr>
            <p:ph idx="1" type="body"/>
          </p:nvPr>
        </p:nvSpPr>
        <p:spPr>
          <a:xfrm>
            <a:off x="228000" y="875700"/>
            <a:ext cx="8688000" cy="39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000">
                <a:solidFill>
                  <a:srgbClr val="1F1F1F"/>
                </a:solidFill>
                <a:latin typeface="Times New Roman"/>
                <a:ea typeface="Times New Roman"/>
                <a:cs typeface="Times New Roman"/>
                <a:sym typeface="Times New Roman"/>
              </a:rPr>
              <a:t>The human body serves as a powerful communication channel, and accurately detecting its poses underpins the next generation of human-computer interaction (HCI). This paper delves into a cutting-edge approach for body pose detection, leveraging the transformative power of next-generation Convolutional Neural Networks (CNNs).</a:t>
            </a:r>
            <a:endParaRPr sz="1000">
              <a:solidFill>
                <a:srgbClr val="1F1F1F"/>
              </a:solidFill>
              <a:latin typeface="Times New Roman"/>
              <a:ea typeface="Times New Roman"/>
              <a:cs typeface="Times New Roman"/>
              <a:sym typeface="Times New Roman"/>
            </a:endParaRPr>
          </a:p>
          <a:p>
            <a:pPr indent="0" lvl="0" marL="0" rtl="0" algn="l">
              <a:spcBef>
                <a:spcPts val="0"/>
              </a:spcBef>
              <a:spcAft>
                <a:spcPts val="0"/>
              </a:spcAft>
              <a:buNone/>
            </a:pPr>
            <a:r>
              <a:t/>
            </a:r>
            <a:endParaRPr sz="1000">
              <a:solidFill>
                <a:srgbClr val="1F1F1F"/>
              </a:solidFill>
              <a:latin typeface="Times New Roman"/>
              <a:ea typeface="Times New Roman"/>
              <a:cs typeface="Times New Roman"/>
              <a:sym typeface="Times New Roman"/>
            </a:endParaRPr>
          </a:p>
          <a:p>
            <a:pPr indent="0" lvl="0" marL="0" rtl="0" algn="l">
              <a:spcBef>
                <a:spcPts val="0"/>
              </a:spcBef>
              <a:spcAft>
                <a:spcPts val="0"/>
              </a:spcAft>
              <a:buNone/>
            </a:pPr>
            <a:r>
              <a:rPr lang="en-US" sz="1000">
                <a:solidFill>
                  <a:srgbClr val="1F1F1F"/>
                </a:solidFill>
                <a:latin typeface="Times New Roman"/>
                <a:ea typeface="Times New Roman"/>
                <a:cs typeface="Times New Roman"/>
                <a:sym typeface="Times New Roman"/>
              </a:rPr>
              <a:t>We transcend current limitations by meticulously constructing a futuristic dataset. This encompasses diverse body types, clothing styles, and environmental conditions anticipated in future scenarios, such as advanced robotics environments, immersive virtual worlds, and dynamic lighting conditions. To enhance model generalizability, we explore advanced data augmentation techniques, including simulated occlusions by objects not present in the training data and realistic variations in lighting and shadows.</a:t>
            </a:r>
            <a:endParaRPr sz="1000">
              <a:solidFill>
                <a:srgbClr val="1F1F1F"/>
              </a:solidFill>
              <a:latin typeface="Times New Roman"/>
              <a:ea typeface="Times New Roman"/>
              <a:cs typeface="Times New Roman"/>
              <a:sym typeface="Times New Roman"/>
            </a:endParaRPr>
          </a:p>
          <a:p>
            <a:pPr indent="0" lvl="0" marL="0" rtl="0" algn="l">
              <a:spcBef>
                <a:spcPts val="0"/>
              </a:spcBef>
              <a:spcAft>
                <a:spcPts val="0"/>
              </a:spcAft>
              <a:buNone/>
            </a:pPr>
            <a:r>
              <a:t/>
            </a:r>
            <a:endParaRPr sz="1000">
              <a:solidFill>
                <a:srgbClr val="1F1F1F"/>
              </a:solidFill>
              <a:latin typeface="Times New Roman"/>
              <a:ea typeface="Times New Roman"/>
              <a:cs typeface="Times New Roman"/>
              <a:sym typeface="Times New Roman"/>
            </a:endParaRPr>
          </a:p>
          <a:p>
            <a:pPr indent="0" lvl="0" marL="0" rtl="0" algn="l">
              <a:spcBef>
                <a:spcPts val="0"/>
              </a:spcBef>
              <a:spcAft>
                <a:spcPts val="0"/>
              </a:spcAft>
              <a:buNone/>
            </a:pPr>
            <a:r>
              <a:rPr lang="en-US" sz="1000">
                <a:solidFill>
                  <a:srgbClr val="1F1F1F"/>
                </a:solidFill>
                <a:latin typeface="Times New Roman"/>
                <a:ea typeface="Times New Roman"/>
                <a:cs typeface="Times New Roman"/>
                <a:sym typeface="Times New Roman"/>
              </a:rPr>
              <a:t>The CNN architecture is meticulously crafted, potentially incorporating groundbreaking advancements in 3D pose estimation. We leverage cutting-edge hardware platforms optimized for real-time processing, enabling seamless integration into future HCI applications. This includes exploring lightweight CNN architectures designed specifically for resource-constrained edge devices, paving the way for ubiquitous body pose detection.</a:t>
            </a:r>
            <a:endParaRPr sz="1000">
              <a:solidFill>
                <a:srgbClr val="1F1F1F"/>
              </a:solidFill>
              <a:latin typeface="Times New Roman"/>
              <a:ea typeface="Times New Roman"/>
              <a:cs typeface="Times New Roman"/>
              <a:sym typeface="Times New Roman"/>
            </a:endParaRPr>
          </a:p>
          <a:p>
            <a:pPr indent="0" lvl="0" marL="0" rtl="0" algn="l">
              <a:spcBef>
                <a:spcPts val="0"/>
              </a:spcBef>
              <a:spcAft>
                <a:spcPts val="0"/>
              </a:spcAft>
              <a:buNone/>
            </a:pPr>
            <a:r>
              <a:t/>
            </a:r>
            <a:endParaRPr sz="1000">
              <a:solidFill>
                <a:srgbClr val="1F1F1F"/>
              </a:solidFill>
              <a:latin typeface="Times New Roman"/>
              <a:ea typeface="Times New Roman"/>
              <a:cs typeface="Times New Roman"/>
              <a:sym typeface="Times New Roman"/>
            </a:endParaRPr>
          </a:p>
          <a:p>
            <a:pPr indent="0" lvl="0" marL="0" rtl="0" algn="l">
              <a:spcBef>
                <a:spcPts val="0"/>
              </a:spcBef>
              <a:spcAft>
                <a:spcPts val="0"/>
              </a:spcAft>
              <a:buNone/>
            </a:pPr>
            <a:r>
              <a:rPr lang="en-US" sz="1000">
                <a:solidFill>
                  <a:srgbClr val="1F1F1F"/>
                </a:solidFill>
                <a:latin typeface="Times New Roman"/>
                <a:ea typeface="Times New Roman"/>
                <a:cs typeface="Times New Roman"/>
                <a:sym typeface="Times New Roman"/>
              </a:rPr>
              <a:t>While achieving high accuracy remains paramount, a robust system demands more. Advanced optimization techniques will not only enhance accuracy but also improve the model's ability to handle unforeseen poses and challenging scenarios. To foster trust and transparency in this evolving technology, explainable AI methods will be integrated. This will allow us to understand the model's decision-making process, providing valuable insights into its pose estimations.</a:t>
            </a:r>
            <a:endParaRPr sz="1000">
              <a:solidFill>
                <a:srgbClr val="1F1F1F"/>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rgbClr val="000000"/>
              </a:buClr>
              <a:buSzPts val="1300"/>
              <a:buFont typeface="Arial"/>
              <a:buNone/>
            </a:pPr>
            <a:r>
              <a:t/>
            </a:r>
            <a:endParaRPr sz="1200">
              <a:solidFill>
                <a:srgbClr val="1F1F1F"/>
              </a:solidFill>
              <a:latin typeface="Times New Roman"/>
              <a:ea typeface="Times New Roman"/>
              <a:cs typeface="Times New Roman"/>
              <a:sym typeface="Times New Roman"/>
            </a:endParaRPr>
          </a:p>
          <a:p>
            <a:pPr indent="0" lvl="0" marL="0" rtl="0" algn="l">
              <a:lnSpc>
                <a:spcPct val="115000"/>
              </a:lnSpc>
              <a:spcBef>
                <a:spcPts val="0"/>
              </a:spcBef>
              <a:spcAft>
                <a:spcPts val="1200"/>
              </a:spcAft>
              <a:buSzPts val="13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3"/>
          <p:cNvSpPr txBox="1"/>
          <p:nvPr>
            <p:ph type="title"/>
          </p:nvPr>
        </p:nvSpPr>
        <p:spPr>
          <a:xfrm>
            <a:off x="927576" y="179150"/>
            <a:ext cx="73935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lt2"/>
              </a:buClr>
              <a:buSzPts val="2400"/>
              <a:buFont typeface="Times New Roman"/>
              <a:buNone/>
            </a:pPr>
            <a:r>
              <a:rPr b="1" lang="en-US" sz="2000">
                <a:latin typeface="Times New Roman"/>
                <a:ea typeface="Times New Roman"/>
                <a:cs typeface="Times New Roman"/>
                <a:sym typeface="Times New Roman"/>
              </a:rPr>
              <a:t>CHALLENGES AND LIMITATIONS IN EXISTING SYSTEM</a:t>
            </a:r>
            <a:r>
              <a:rPr lang="en-US" sz="2000"/>
              <a:t> </a:t>
            </a:r>
            <a:endParaRPr/>
          </a:p>
        </p:txBody>
      </p:sp>
      <p:sp>
        <p:nvSpPr>
          <p:cNvPr id="250" name="Google Shape;250;p33"/>
          <p:cNvSpPr txBox="1"/>
          <p:nvPr>
            <p:ph idx="1" type="body"/>
          </p:nvPr>
        </p:nvSpPr>
        <p:spPr>
          <a:xfrm>
            <a:off x="226350" y="633350"/>
            <a:ext cx="8590200" cy="4311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lang="en-US" sz="800">
                <a:solidFill>
                  <a:srgbClr val="000000"/>
                </a:solidFill>
                <a:latin typeface="Times New Roman"/>
                <a:ea typeface="Times New Roman"/>
                <a:cs typeface="Times New Roman"/>
                <a:sym typeface="Times New Roman"/>
              </a:rPr>
              <a:t>Body Pose Language Detection System Using CNN Is essential for creating personalized and engaging chatbot experiences. However, there are some challenges and considerations that need to be addressed when dealing with working and usage of datasets . These include:</a:t>
            </a:r>
            <a:endParaRPr sz="8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Limited Diverse Datasets: While amassing a large dataset is crucial, the current research might be limited by the availability of truly diverse datasets encompassing a wide range of ethnicities, ages, genders, body types, and cultural backgrounds. This can lead to bias in the model's interpretations.</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Data Labeling Challenges: Developing consistent and clear labeling schemes for body language cues across diverse cultures remains an ongoing challenge. This can hinder the model's ability to generalize effectively.</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Privacy Concerns: Balancing the need for data with user privacy and ethical considerations remains a major research gap. Techniques for secure data collection, anonymization, and user consent need further exploration.</a:t>
            </a:r>
            <a:endParaRPr sz="8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US" sz="800">
                <a:solidFill>
                  <a:srgbClr val="000000"/>
                </a:solidFill>
                <a:latin typeface="Times New Roman"/>
                <a:ea typeface="Times New Roman"/>
                <a:cs typeface="Times New Roman"/>
                <a:sym typeface="Times New Roman"/>
              </a:rPr>
              <a:t>        Model Development and Performance:</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Accuracy and Generalizability: There's an ongoing pursuit for CNN architectures that achieve high accuracy in body language recognition across diverse populations and contexts. Research can explore novel architectures, training methodologies, and data augmentation techniques to improve generalization.</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Explainability and Transparency: Understanding how the CNN model arrives at its conclusions regarding emotions is crucial for responsible use. Research can focus on developing methods for explainable AI to make the decision-making process more transparent.</a:t>
            </a:r>
            <a:endParaRPr sz="8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8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US" sz="800">
                <a:solidFill>
                  <a:srgbClr val="000000"/>
                </a:solidFill>
                <a:latin typeface="Times New Roman"/>
                <a:ea typeface="Times New Roman"/>
                <a:cs typeface="Times New Roman"/>
                <a:sym typeface="Times New Roman"/>
              </a:rPr>
              <a:t>        Real-world Applications and Integration:</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Real-time Processing: While not an essential requirement, enabling real-time body language analysis demands more efficient hardware and software solutions, especially for resource-constrained environments. Optimizing the model for real-time performance is an active research area.</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Integration with Existing Technologies: Exploring seamless integration with technologies in relevant fields (education, healthcare, customer service) can unlock the system's full potential. This requires research into interoperability and data exchange standards.</a:t>
            </a:r>
            <a:endParaRPr sz="8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8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US" sz="800">
                <a:solidFill>
                  <a:srgbClr val="000000"/>
                </a:solidFill>
                <a:latin typeface="Times New Roman"/>
                <a:ea typeface="Times New Roman"/>
                <a:cs typeface="Times New Roman"/>
                <a:sym typeface="Times New Roman"/>
              </a:rPr>
              <a:t>        Ethical Considerations and Societal Impact:</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Mitigating Misuse and Bias: Research is needed to address potential misuse of the technology for profiling, manipulation, or discrimination. Development of ethical guidelines and regulations is crucial.</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Job Displacement: The potential impact of the technology on professions relying on body language reading requires careful consideration. Research can explore retraining and upskilling programs to minimize job displacement.</a:t>
            </a:r>
            <a:endParaRPr sz="800">
              <a:solidFill>
                <a:srgbClr val="000000"/>
              </a:solidFill>
              <a:latin typeface="Times New Roman"/>
              <a:ea typeface="Times New Roman"/>
              <a:cs typeface="Times New Roman"/>
              <a:sym typeface="Times New Roman"/>
            </a:endParaRPr>
          </a:p>
          <a:p>
            <a:pPr indent="-285750" lvl="0" marL="457200" rtl="0" algn="l">
              <a:spcBef>
                <a:spcPts val="0"/>
              </a:spcBef>
              <a:spcAft>
                <a:spcPts val="0"/>
              </a:spcAft>
              <a:buClr>
                <a:srgbClr val="1F1F1F"/>
              </a:buClr>
              <a:buSzPts val="900"/>
              <a:buFont typeface="Times New Roman"/>
              <a:buChar char="●"/>
            </a:pPr>
            <a:r>
              <a:rPr lang="en-US" sz="800">
                <a:solidFill>
                  <a:srgbClr val="000000"/>
                </a:solidFill>
                <a:latin typeface="Times New Roman"/>
                <a:ea typeface="Times New Roman"/>
                <a:cs typeface="Times New Roman"/>
                <a:sym typeface="Times New Roman"/>
              </a:rPr>
              <a:t>Cultural Sensitivity: Body language interpretation varies significantly across cultures. Research can focus on developing culturally aware models that avoid misinterpretations in diverse contex</a:t>
            </a:r>
            <a:endParaRPr sz="8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300"/>
              <a:buNone/>
            </a:pPr>
            <a:r>
              <a:t/>
            </a:r>
            <a:endParaRPr sz="1200">
              <a:solidFill>
                <a:srgbClr val="1F1F1F"/>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4"/>
          <p:cNvSpPr txBox="1"/>
          <p:nvPr>
            <p:ph type="title"/>
          </p:nvPr>
        </p:nvSpPr>
        <p:spPr>
          <a:xfrm>
            <a:off x="2165975" y="294150"/>
            <a:ext cx="4644600" cy="696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rgbClr val="EBEBEB"/>
              </a:buClr>
              <a:buSzPts val="2400"/>
              <a:buFont typeface="Times New Roman"/>
              <a:buNone/>
            </a:pPr>
            <a:r>
              <a:rPr b="1" lang="en-US" sz="2300">
                <a:latin typeface="Times New Roman"/>
                <a:ea typeface="Times New Roman"/>
                <a:cs typeface="Times New Roman"/>
                <a:sym typeface="Times New Roman"/>
              </a:rPr>
              <a:t>OBJECTIVE OF THE PROJECT</a:t>
            </a:r>
            <a:endParaRPr sz="2300"/>
          </a:p>
        </p:txBody>
      </p:sp>
      <p:sp>
        <p:nvSpPr>
          <p:cNvPr id="256" name="Google Shape;256;p34"/>
          <p:cNvSpPr txBox="1"/>
          <p:nvPr>
            <p:ph idx="4294967295" type="body"/>
          </p:nvPr>
        </p:nvSpPr>
        <p:spPr>
          <a:xfrm>
            <a:off x="240875" y="1107200"/>
            <a:ext cx="8494800" cy="3589200"/>
          </a:xfrm>
          <a:prstGeom prst="rect">
            <a:avLst/>
          </a:prstGeom>
          <a:noFill/>
          <a:ln>
            <a:noFill/>
          </a:ln>
        </p:spPr>
        <p:txBody>
          <a:bodyPr anchorCtr="0" anchor="ctr" bIns="45700" lIns="91425" spcFirstLastPara="1" rIns="91425" wrap="square" tIns="45700">
            <a:normAutofit/>
          </a:bodyPr>
          <a:lstStyle/>
          <a:p>
            <a:pPr indent="-304800" lvl="0" marL="457200" rtl="0" algn="l">
              <a:lnSpc>
                <a:spcPct val="115000"/>
              </a:lnSpc>
              <a:spcBef>
                <a:spcPts val="0"/>
              </a:spcBef>
              <a:spcAft>
                <a:spcPts val="0"/>
              </a:spcAft>
              <a:buSzPts val="1200"/>
              <a:buFont typeface="Times New Roman"/>
              <a:buChar char="●"/>
            </a:pPr>
            <a:r>
              <a:rPr b="1" lang="en-US" sz="1200">
                <a:latin typeface="Times New Roman"/>
                <a:ea typeface="Times New Roman"/>
                <a:cs typeface="Times New Roman"/>
                <a:sym typeface="Times New Roman"/>
              </a:rPr>
              <a:t>Enhance human-computer interaction (HCI): </a:t>
            </a:r>
            <a:r>
              <a:rPr lang="en-US" sz="1200">
                <a:latin typeface="Times New Roman"/>
                <a:ea typeface="Times New Roman"/>
                <a:cs typeface="Times New Roman"/>
                <a:sym typeface="Times New Roman"/>
              </a:rPr>
              <a:t>If computers could read body language, they might engage with people in a more tailored and responsive manner. For instance, a virtual assistant may offer more timely and useful advice based on the user's body language signals, or a computer system could modify the speed and complexity of a game depending on the player's body language.</a:t>
            </a:r>
            <a:endParaRPr sz="1200">
              <a:latin typeface="Times New Roman"/>
              <a:ea typeface="Times New Roman"/>
              <a:cs typeface="Times New Roman"/>
              <a:sym typeface="Times New Roman"/>
            </a:endParaRPr>
          </a:p>
          <a:p>
            <a:pPr indent="0" lvl="0" marL="0" rtl="0" algn="l">
              <a:lnSpc>
                <a:spcPct val="115000"/>
              </a:lnSpc>
              <a:spcBef>
                <a:spcPts val="1200"/>
              </a:spcBef>
              <a:spcAft>
                <a:spcPts val="0"/>
              </a:spcAft>
              <a:buSzPts val="1300"/>
              <a:buNone/>
            </a:pPr>
            <a:r>
              <a:t/>
            </a:r>
            <a:endParaRPr sz="1200">
              <a:latin typeface="Times New Roman"/>
              <a:ea typeface="Times New Roman"/>
              <a:cs typeface="Times New Roman"/>
              <a:sym typeface="Times New Roman"/>
            </a:endParaRPr>
          </a:p>
          <a:p>
            <a:pPr indent="-304800" lvl="0" marL="457200" rtl="0" algn="l">
              <a:lnSpc>
                <a:spcPct val="115000"/>
              </a:lnSpc>
              <a:spcBef>
                <a:spcPts val="1200"/>
              </a:spcBef>
              <a:spcAft>
                <a:spcPts val="0"/>
              </a:spcAft>
              <a:buSzPts val="1200"/>
              <a:buFont typeface="Times New Roman"/>
              <a:buChar char="●"/>
            </a:pPr>
            <a:r>
              <a:rPr b="1" lang="en-US" sz="1200">
                <a:latin typeface="Times New Roman"/>
                <a:ea typeface="Times New Roman"/>
                <a:cs typeface="Times New Roman"/>
                <a:sym typeface="Times New Roman"/>
              </a:rPr>
              <a:t>Boost security and surveillance:</a:t>
            </a:r>
            <a:r>
              <a:rPr lang="en-US" sz="1200">
                <a:latin typeface="Times New Roman"/>
                <a:ea typeface="Times New Roman"/>
                <a:cs typeface="Times New Roman"/>
                <a:sym typeface="Times New Roman"/>
              </a:rPr>
              <a:t> In public places like train stations and airports, suspicious conduct may be identified with the use of a body pose language detecting system. For instance, the system may be able to identify anxiousness or worry, which may be a harbinger of impending danger.</a:t>
            </a:r>
            <a:endParaRPr sz="1200">
              <a:latin typeface="Times New Roman"/>
              <a:ea typeface="Times New Roman"/>
              <a:cs typeface="Times New Roman"/>
              <a:sym typeface="Times New Roman"/>
            </a:endParaRPr>
          </a:p>
          <a:p>
            <a:pPr indent="0" lvl="0" marL="0" rtl="0" algn="l">
              <a:lnSpc>
                <a:spcPct val="115000"/>
              </a:lnSpc>
              <a:spcBef>
                <a:spcPts val="1200"/>
              </a:spcBef>
              <a:spcAft>
                <a:spcPts val="0"/>
              </a:spcAft>
              <a:buSzPts val="1300"/>
              <a:buNone/>
            </a:pPr>
            <a:r>
              <a:t/>
            </a:r>
            <a:endParaRPr sz="1200">
              <a:latin typeface="Times New Roman"/>
              <a:ea typeface="Times New Roman"/>
              <a:cs typeface="Times New Roman"/>
              <a:sym typeface="Times New Roman"/>
            </a:endParaRPr>
          </a:p>
          <a:p>
            <a:pPr indent="-304800" lvl="0" marL="457200" rtl="0" algn="l">
              <a:lnSpc>
                <a:spcPct val="115000"/>
              </a:lnSpc>
              <a:spcBef>
                <a:spcPts val="1200"/>
              </a:spcBef>
              <a:spcAft>
                <a:spcPts val="0"/>
              </a:spcAft>
              <a:buSzPts val="1200"/>
              <a:buFont typeface="Times New Roman"/>
              <a:buChar char="●"/>
            </a:pPr>
            <a:r>
              <a:rPr b="1" lang="en-US" sz="1200">
                <a:latin typeface="Times New Roman"/>
                <a:ea typeface="Times New Roman"/>
                <a:cs typeface="Times New Roman"/>
                <a:sym typeface="Times New Roman"/>
              </a:rPr>
              <a:t>Enhance healthcare: </a:t>
            </a:r>
            <a:r>
              <a:rPr lang="en-US" sz="1200">
                <a:latin typeface="Times New Roman"/>
                <a:ea typeface="Times New Roman"/>
                <a:cs typeface="Times New Roman"/>
                <a:sym typeface="Times New Roman"/>
              </a:rPr>
              <a:t>Patients' indications of pain or distress might be recognized by a body pose language detection system.</a:t>
            </a:r>
            <a:endParaRPr sz="12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5"/>
          <p:cNvSpPr txBox="1"/>
          <p:nvPr>
            <p:ph type="title"/>
          </p:nvPr>
        </p:nvSpPr>
        <p:spPr>
          <a:xfrm>
            <a:off x="1205625" y="392950"/>
            <a:ext cx="6149700" cy="63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b="1" lang="en-US" sz="2500">
                <a:latin typeface="Times New Roman"/>
                <a:ea typeface="Times New Roman"/>
                <a:cs typeface="Times New Roman"/>
                <a:sym typeface="Times New Roman"/>
              </a:rPr>
              <a:t>INNOVATION IDEA OF THE PROJECT</a:t>
            </a:r>
            <a:endParaRPr b="1" sz="2500">
              <a:latin typeface="Times New Roman"/>
              <a:ea typeface="Times New Roman"/>
              <a:cs typeface="Times New Roman"/>
              <a:sym typeface="Times New Roman"/>
            </a:endParaRPr>
          </a:p>
        </p:txBody>
      </p:sp>
      <p:sp>
        <p:nvSpPr>
          <p:cNvPr id="262" name="Google Shape;262;p35"/>
          <p:cNvSpPr txBox="1"/>
          <p:nvPr>
            <p:ph idx="1" type="body"/>
          </p:nvPr>
        </p:nvSpPr>
        <p:spPr>
          <a:xfrm>
            <a:off x="473850" y="1270600"/>
            <a:ext cx="7984200" cy="3357600"/>
          </a:xfrm>
          <a:prstGeom prst="rect">
            <a:avLst/>
          </a:prstGeom>
          <a:noFill/>
          <a:ln>
            <a:noFill/>
          </a:ln>
        </p:spPr>
        <p:txBody>
          <a:bodyPr anchorCtr="0" anchor="t" bIns="91425" lIns="91425" spcFirstLastPara="1" rIns="91425" wrap="square" tIns="91425">
            <a:normAutofit fontScale="25000" lnSpcReduction="20000"/>
          </a:bodyPr>
          <a:lstStyle/>
          <a:p>
            <a:pPr indent="0" lvl="0" marL="0" marR="228600" rtl="0" algn="l">
              <a:lnSpc>
                <a:spcPct val="150000"/>
              </a:lnSpc>
              <a:spcBef>
                <a:spcPts val="1800"/>
              </a:spcBef>
              <a:spcAft>
                <a:spcPts val="0"/>
              </a:spcAft>
              <a:buClr>
                <a:schemeClr val="dk1"/>
              </a:buClr>
              <a:buSzPct val="30555"/>
              <a:buFont typeface="Arial"/>
              <a:buNone/>
            </a:pPr>
            <a:r>
              <a:rPr lang="en-US" sz="3600">
                <a:solidFill>
                  <a:srgbClr val="1F1F1F"/>
                </a:solidFill>
                <a:latin typeface="Times New Roman"/>
                <a:ea typeface="Times New Roman"/>
                <a:cs typeface="Times New Roman"/>
                <a:sym typeface="Times New Roman"/>
              </a:rPr>
              <a:t>The key innovation of this project is to leverage a 3D Convolutional Neural Network (CNN) architecture to capture both spatial and temporal features of body language. This approach holds the potential to significantly improve the accuracy and robustness of body language detection systems compared to traditional methods that solely rely on 2D </a:t>
            </a:r>
            <a:r>
              <a:rPr lang="en-US" sz="3600">
                <a:solidFill>
                  <a:srgbClr val="1F1F1F"/>
                </a:solidFill>
                <a:latin typeface="Times New Roman"/>
                <a:ea typeface="Times New Roman"/>
                <a:cs typeface="Times New Roman"/>
                <a:sym typeface="Times New Roman"/>
              </a:rPr>
              <a:t>CNN's</a:t>
            </a:r>
            <a:r>
              <a:rPr lang="en-US" sz="3600">
                <a:solidFill>
                  <a:srgbClr val="1F1F1F"/>
                </a:solidFill>
                <a:latin typeface="Times New Roman"/>
                <a:ea typeface="Times New Roman"/>
                <a:cs typeface="Times New Roman"/>
                <a:sym typeface="Times New Roman"/>
              </a:rPr>
              <a:t> or handcrafted features.</a:t>
            </a:r>
            <a:endParaRPr sz="3600">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chemeClr val="dk1"/>
              </a:buClr>
              <a:buSzPct val="30555"/>
              <a:buFont typeface="Arial"/>
              <a:buNone/>
            </a:pPr>
            <a:r>
              <a:rPr lang="en-US" sz="3600">
                <a:solidFill>
                  <a:srgbClr val="1F1F1F"/>
                </a:solidFill>
                <a:latin typeface="Times New Roman"/>
                <a:ea typeface="Times New Roman"/>
                <a:cs typeface="Times New Roman"/>
                <a:sym typeface="Times New Roman"/>
              </a:rPr>
              <a:t>A. Beyond Facial Expressions: This system transcends traditional emotion recognition by incorporating body posture, gestures, and subtle movements into its analysis. It delves deeper, extracting meaning from the full symphony of non-verbal cues, leading to a more nuanced and accurate understanding of emotions. </a:t>
            </a:r>
            <a:endParaRPr sz="3600">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chemeClr val="dk1"/>
              </a:buClr>
              <a:buSzPct val="30555"/>
              <a:buFont typeface="Arial"/>
              <a:buNone/>
            </a:pPr>
            <a:r>
              <a:rPr lang="en-US" sz="3600">
                <a:solidFill>
                  <a:srgbClr val="1F1F1F"/>
                </a:solidFill>
                <a:latin typeface="Times New Roman"/>
                <a:ea typeface="Times New Roman"/>
                <a:cs typeface="Times New Roman"/>
                <a:sym typeface="Times New Roman"/>
              </a:rPr>
              <a:t>B. Harnessing the Power of CNNs: Utilizing Convolutional Neural Networks (CNNs) inspired by the human visual cortex, the system excels at pattern recognition within images and videos. This allows it to learn the intricate associations between specific body language cues and distinct emotions, achieving exceptional accuracy in decoding the unspoken language. </a:t>
            </a:r>
            <a:endParaRPr sz="3600">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chemeClr val="dk1"/>
              </a:buClr>
              <a:buSzPct val="30555"/>
              <a:buFont typeface="Arial"/>
              <a:buNone/>
            </a:pPr>
            <a:r>
              <a:rPr lang="en-US" sz="3600">
                <a:solidFill>
                  <a:srgbClr val="1F1F1F"/>
                </a:solidFill>
                <a:latin typeface="Times New Roman"/>
                <a:ea typeface="Times New Roman"/>
                <a:cs typeface="Times New Roman"/>
                <a:sym typeface="Times New Roman"/>
              </a:rPr>
              <a:t>C. Vast Dataset and Continuous Learning: The system is trained on a massive dataset of labeled body images, allowing it to refine its understanding and adapt to diverse body language expressions. This continuous learning process ensures the system remains relevant and accurate as it encounters new information.</a:t>
            </a:r>
            <a:endParaRPr sz="3600">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chemeClr val="dk1"/>
              </a:buClr>
              <a:buSzPct val="30555"/>
              <a:buFont typeface="Arial"/>
              <a:buNone/>
            </a:pPr>
            <a:r>
              <a:rPr lang="en-US" sz="3600">
                <a:solidFill>
                  <a:srgbClr val="1F1F1F"/>
                </a:solidFill>
                <a:latin typeface="Times New Roman"/>
                <a:ea typeface="Times New Roman"/>
                <a:cs typeface="Times New Roman"/>
                <a:sym typeface="Times New Roman"/>
              </a:rPr>
              <a:t> D. Holistic Approach to Human-Machine Interaction: By understanding body language, the system fosters a more natural and intuitive form of human-machine interaction. Imagine applications in education where the system tailors teaching methods based on students' emotional states, or in healthcare where it aids therapists by deciphering patients' non-verbal communication.</a:t>
            </a:r>
            <a:endParaRPr sz="3600">
              <a:solidFill>
                <a:srgbClr val="1F1F1F"/>
              </a:solidFill>
              <a:latin typeface="Times New Roman"/>
              <a:ea typeface="Times New Roman"/>
              <a:cs typeface="Times New Roman"/>
              <a:sym typeface="Times New Roman"/>
            </a:endParaRPr>
          </a:p>
          <a:p>
            <a:pPr indent="-247650" lvl="0" marL="457200" marR="228600" rtl="0" algn="l">
              <a:lnSpc>
                <a:spcPct val="150000"/>
              </a:lnSpc>
              <a:spcBef>
                <a:spcPts val="1800"/>
              </a:spcBef>
              <a:spcAft>
                <a:spcPts val="0"/>
              </a:spcAft>
              <a:buClr>
                <a:srgbClr val="1F1F1F"/>
              </a:buClr>
              <a:buSzPct val="100000"/>
              <a:buFont typeface="Arial"/>
              <a:buAutoNum type="arabicPeriod"/>
            </a:pPr>
            <a:r>
              <a:t/>
            </a:r>
            <a:endParaRPr sz="1200">
              <a:solidFill>
                <a:srgbClr val="1F1F1F"/>
              </a:solidFill>
              <a:latin typeface="Arial"/>
              <a:ea typeface="Arial"/>
              <a:cs typeface="Arial"/>
              <a:sym typeface="Arial"/>
            </a:endParaRPr>
          </a:p>
          <a:p>
            <a:pPr indent="0" lvl="0" marL="0" rtl="0" algn="l">
              <a:lnSpc>
                <a:spcPct val="115000"/>
              </a:lnSpc>
              <a:spcBef>
                <a:spcPts val="1100"/>
              </a:spcBef>
              <a:spcAft>
                <a:spcPts val="1200"/>
              </a:spcAft>
              <a:buSzPts val="13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6"/>
          <p:cNvSpPr txBox="1"/>
          <p:nvPr>
            <p:ph type="title"/>
          </p:nvPr>
        </p:nvSpPr>
        <p:spPr>
          <a:xfrm>
            <a:off x="579150" y="383125"/>
            <a:ext cx="7985700" cy="9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US">
                <a:latin typeface="Times New Roman"/>
                <a:ea typeface="Times New Roman"/>
                <a:cs typeface="Times New Roman"/>
                <a:sym typeface="Times New Roman"/>
              </a:rPr>
              <a:t>SCOPE AND APPLICATION OF THE PROJECT</a:t>
            </a:r>
            <a:endParaRPr b="1">
              <a:latin typeface="Times New Roman"/>
              <a:ea typeface="Times New Roman"/>
              <a:cs typeface="Times New Roman"/>
              <a:sym typeface="Times New Roman"/>
            </a:endParaRPr>
          </a:p>
        </p:txBody>
      </p:sp>
      <p:sp>
        <p:nvSpPr>
          <p:cNvPr id="268" name="Google Shape;268;p36"/>
          <p:cNvSpPr txBox="1"/>
          <p:nvPr>
            <p:ph idx="1" type="body"/>
          </p:nvPr>
        </p:nvSpPr>
        <p:spPr>
          <a:xfrm>
            <a:off x="197400" y="1107175"/>
            <a:ext cx="8749200" cy="3849900"/>
          </a:xfrm>
          <a:prstGeom prst="rect">
            <a:avLst/>
          </a:prstGeom>
          <a:noFill/>
          <a:ln>
            <a:noFill/>
          </a:ln>
        </p:spPr>
        <p:txBody>
          <a:bodyPr anchorCtr="0" anchor="t" bIns="91425" lIns="91425" spcFirstLastPara="1" rIns="91425" wrap="square" tIns="91425">
            <a:normAutofit fontScale="25000" lnSpcReduction="20000"/>
          </a:bodyPr>
          <a:lstStyle/>
          <a:p>
            <a:pPr indent="0" lvl="0" marL="0" marR="228600" rtl="0" algn="l">
              <a:lnSpc>
                <a:spcPct val="150000"/>
              </a:lnSpc>
              <a:spcBef>
                <a:spcPts val="1800"/>
              </a:spcBef>
              <a:spcAft>
                <a:spcPts val="0"/>
              </a:spcAft>
              <a:buClr>
                <a:schemeClr val="dk1"/>
              </a:buClr>
              <a:buSzPts val="275"/>
              <a:buFont typeface="Arial"/>
              <a:buNone/>
            </a:pPr>
            <a:r>
              <a:rPr lang="en-US" sz="4800">
                <a:solidFill>
                  <a:srgbClr val="1F1F1F"/>
                </a:solidFill>
                <a:latin typeface="Times New Roman"/>
                <a:ea typeface="Times New Roman"/>
                <a:cs typeface="Times New Roman"/>
                <a:sym typeface="Times New Roman"/>
              </a:rPr>
              <a:t>   The scope of the project includes:</a:t>
            </a:r>
            <a:endParaRPr sz="4800">
              <a:solidFill>
                <a:srgbClr val="1F1F1F"/>
              </a:solidFill>
              <a:latin typeface="Times New Roman"/>
              <a:ea typeface="Times New Roman"/>
              <a:cs typeface="Times New Roman"/>
              <a:sym typeface="Times New Roman"/>
            </a:endParaRPr>
          </a:p>
          <a:p>
            <a:pPr indent="-304800" lvl="0" marL="457200" marR="228600" rtl="0" algn="l">
              <a:lnSpc>
                <a:spcPct val="150000"/>
              </a:lnSpc>
              <a:spcBef>
                <a:spcPts val="1800"/>
              </a:spcBef>
              <a:spcAft>
                <a:spcPts val="0"/>
              </a:spcAft>
              <a:buClr>
                <a:srgbClr val="1F1F1F"/>
              </a:buClr>
              <a:buSzPct val="100000"/>
              <a:buFont typeface="Times New Roman"/>
              <a:buChar char="●"/>
            </a:pPr>
            <a:r>
              <a:rPr b="1" lang="en-US" sz="4800">
                <a:solidFill>
                  <a:srgbClr val="1F1F1F"/>
                </a:solidFill>
                <a:latin typeface="Times New Roman"/>
                <a:ea typeface="Times New Roman"/>
                <a:cs typeface="Times New Roman"/>
                <a:sym typeface="Times New Roman"/>
              </a:rPr>
              <a:t>Research and development of a novel 3D CNN architecture for body language detection:</a:t>
            </a:r>
            <a:r>
              <a:rPr lang="en-US" sz="4800">
                <a:solidFill>
                  <a:srgbClr val="1F1F1F"/>
                </a:solidFill>
                <a:latin typeface="Times New Roman"/>
                <a:ea typeface="Times New Roman"/>
                <a:cs typeface="Times New Roman"/>
                <a:sym typeface="Times New Roman"/>
              </a:rPr>
              <a:t> The architecture should effectively capture both spatial and temporal features, enabling more accurate and robust body language detection.</a:t>
            </a:r>
            <a:br>
              <a:rPr lang="en-US" sz="4800">
                <a:solidFill>
                  <a:srgbClr val="1F1F1F"/>
                </a:solidFill>
                <a:latin typeface="Times New Roman"/>
                <a:ea typeface="Times New Roman"/>
                <a:cs typeface="Times New Roman"/>
                <a:sym typeface="Times New Roman"/>
              </a:rPr>
            </a:br>
            <a:endParaRPr sz="4800">
              <a:solidFill>
                <a:srgbClr val="1F1F1F"/>
              </a:solidFill>
              <a:latin typeface="Times New Roman"/>
              <a:ea typeface="Times New Roman"/>
              <a:cs typeface="Times New Roman"/>
              <a:sym typeface="Times New Roman"/>
            </a:endParaRPr>
          </a:p>
          <a:p>
            <a:pPr indent="-304800" lvl="0" marL="457200" marR="228600" rtl="0" algn="l">
              <a:lnSpc>
                <a:spcPct val="150000"/>
              </a:lnSpc>
              <a:spcBef>
                <a:spcPts val="0"/>
              </a:spcBef>
              <a:spcAft>
                <a:spcPts val="0"/>
              </a:spcAft>
              <a:buClr>
                <a:srgbClr val="1F1F1F"/>
              </a:buClr>
              <a:buSzPct val="100000"/>
              <a:buFont typeface="Times New Roman"/>
              <a:buChar char="●"/>
            </a:pPr>
            <a:r>
              <a:rPr b="1" lang="en-US" sz="4800">
                <a:solidFill>
                  <a:srgbClr val="1F1F1F"/>
                </a:solidFill>
                <a:latin typeface="Times New Roman"/>
                <a:ea typeface="Times New Roman"/>
                <a:cs typeface="Times New Roman"/>
                <a:sym typeface="Times New Roman"/>
              </a:rPr>
              <a:t>Evaluation of the model's performance on benchmark datasets: </a:t>
            </a:r>
            <a:r>
              <a:rPr lang="en-US" sz="4800">
                <a:solidFill>
                  <a:srgbClr val="1F1F1F"/>
                </a:solidFill>
                <a:latin typeface="Times New Roman"/>
                <a:ea typeface="Times New Roman"/>
                <a:cs typeface="Times New Roman"/>
                <a:sym typeface="Times New Roman"/>
              </a:rPr>
              <a:t>The model's performance should be evaluated on benchmark datasets to demonstrate its effectiveness.</a:t>
            </a:r>
            <a:br>
              <a:rPr lang="en-US" sz="4800">
                <a:solidFill>
                  <a:srgbClr val="1F1F1F"/>
                </a:solidFill>
                <a:latin typeface="Times New Roman"/>
                <a:ea typeface="Times New Roman"/>
                <a:cs typeface="Times New Roman"/>
                <a:sym typeface="Times New Roman"/>
              </a:rPr>
            </a:br>
            <a:endParaRPr sz="4800">
              <a:solidFill>
                <a:srgbClr val="1F1F1F"/>
              </a:solidFill>
              <a:latin typeface="Times New Roman"/>
              <a:ea typeface="Times New Roman"/>
              <a:cs typeface="Times New Roman"/>
              <a:sym typeface="Times New Roman"/>
            </a:endParaRPr>
          </a:p>
          <a:p>
            <a:pPr indent="-304800" lvl="0" marL="457200" marR="228600" rtl="0" algn="l">
              <a:lnSpc>
                <a:spcPct val="150000"/>
              </a:lnSpc>
              <a:spcBef>
                <a:spcPts val="0"/>
              </a:spcBef>
              <a:spcAft>
                <a:spcPts val="0"/>
              </a:spcAft>
              <a:buClr>
                <a:srgbClr val="1F1F1F"/>
              </a:buClr>
              <a:buSzPct val="100000"/>
              <a:buFont typeface="Times New Roman"/>
              <a:buChar char="●"/>
            </a:pPr>
            <a:r>
              <a:rPr b="1" lang="en-US" sz="4800">
                <a:solidFill>
                  <a:srgbClr val="1F1F1F"/>
                </a:solidFill>
                <a:latin typeface="Times New Roman"/>
                <a:ea typeface="Times New Roman"/>
                <a:cs typeface="Times New Roman"/>
                <a:sym typeface="Times New Roman"/>
              </a:rPr>
              <a:t>Investigation of the model's generalization ability:</a:t>
            </a:r>
            <a:r>
              <a:rPr lang="en-US" sz="4800">
                <a:solidFill>
                  <a:srgbClr val="1F1F1F"/>
                </a:solidFill>
                <a:latin typeface="Times New Roman"/>
                <a:ea typeface="Times New Roman"/>
                <a:cs typeface="Times New Roman"/>
                <a:sym typeface="Times New Roman"/>
              </a:rPr>
              <a:t> The model's performance should be evaluated on different datasets and domains to demonstrate its generalizability.</a:t>
            </a:r>
            <a:br>
              <a:rPr lang="en-US" sz="4800">
                <a:solidFill>
                  <a:srgbClr val="1F1F1F"/>
                </a:solidFill>
                <a:latin typeface="Times New Roman"/>
                <a:ea typeface="Times New Roman"/>
                <a:cs typeface="Times New Roman"/>
                <a:sym typeface="Times New Roman"/>
              </a:rPr>
            </a:br>
            <a:endParaRPr sz="4800">
              <a:solidFill>
                <a:srgbClr val="1F1F1F"/>
              </a:solidFill>
              <a:latin typeface="Times New Roman"/>
              <a:ea typeface="Times New Roman"/>
              <a:cs typeface="Times New Roman"/>
              <a:sym typeface="Times New Roman"/>
            </a:endParaRPr>
          </a:p>
          <a:p>
            <a:pPr indent="-304800" lvl="0" marL="457200" marR="228600" rtl="0" algn="l">
              <a:lnSpc>
                <a:spcPct val="150000"/>
              </a:lnSpc>
              <a:spcBef>
                <a:spcPts val="0"/>
              </a:spcBef>
              <a:spcAft>
                <a:spcPts val="0"/>
              </a:spcAft>
              <a:buClr>
                <a:srgbClr val="1F1F1F"/>
              </a:buClr>
              <a:buSzPct val="100000"/>
              <a:buFont typeface="Times New Roman"/>
              <a:buChar char="●"/>
            </a:pPr>
            <a:r>
              <a:rPr b="1" lang="en-US" sz="4800">
                <a:solidFill>
                  <a:srgbClr val="1F1F1F"/>
                </a:solidFill>
                <a:latin typeface="Times New Roman"/>
                <a:ea typeface="Times New Roman"/>
                <a:cs typeface="Times New Roman"/>
                <a:sym typeface="Times New Roman"/>
              </a:rPr>
              <a:t>Exploration and analysis of the model's interpretability: </a:t>
            </a:r>
            <a:r>
              <a:rPr lang="en-US" sz="4800">
                <a:solidFill>
                  <a:srgbClr val="1F1F1F"/>
                </a:solidFill>
                <a:latin typeface="Times New Roman"/>
                <a:ea typeface="Times New Roman"/>
                <a:cs typeface="Times New Roman"/>
                <a:sym typeface="Times New Roman"/>
              </a:rPr>
              <a:t>The model's decision-making process should be analyzed to improve its interpretability and explainability.</a:t>
            </a:r>
            <a:br>
              <a:rPr lang="en-US" sz="4800">
                <a:solidFill>
                  <a:srgbClr val="1F1F1F"/>
                </a:solidFill>
                <a:latin typeface="Times New Roman"/>
                <a:ea typeface="Times New Roman"/>
                <a:cs typeface="Times New Roman"/>
                <a:sym typeface="Times New Roman"/>
              </a:rPr>
            </a:br>
            <a:endParaRPr sz="4800">
              <a:solidFill>
                <a:srgbClr val="1F1F1F"/>
              </a:solidFill>
              <a:latin typeface="Times New Roman"/>
              <a:ea typeface="Times New Roman"/>
              <a:cs typeface="Times New Roman"/>
              <a:sym typeface="Times New Roman"/>
            </a:endParaRPr>
          </a:p>
          <a:p>
            <a:pPr indent="0" lvl="0" marL="457200" marR="228600" rtl="0" algn="l">
              <a:lnSpc>
                <a:spcPct val="150000"/>
              </a:lnSpc>
              <a:spcBef>
                <a:spcPts val="1100"/>
              </a:spcBef>
              <a:spcAft>
                <a:spcPts val="0"/>
              </a:spcAft>
              <a:buSzPct val="108333"/>
              <a:buNone/>
            </a:pPr>
            <a:r>
              <a:t/>
            </a:r>
            <a:endParaRPr sz="4800">
              <a:solidFill>
                <a:srgbClr val="1F1F1F"/>
              </a:solidFill>
              <a:latin typeface="Times New Roman"/>
              <a:ea typeface="Times New Roman"/>
              <a:cs typeface="Times New Roman"/>
              <a:sym typeface="Times New Roman"/>
            </a:endParaRPr>
          </a:p>
          <a:p>
            <a:pPr indent="-247650" lvl="0" marL="457200" marR="228600" rtl="0" algn="l">
              <a:lnSpc>
                <a:spcPct val="150000"/>
              </a:lnSpc>
              <a:spcBef>
                <a:spcPts val="1100"/>
              </a:spcBef>
              <a:spcAft>
                <a:spcPts val="0"/>
              </a:spcAft>
              <a:buClr>
                <a:srgbClr val="1F1F1F"/>
              </a:buClr>
              <a:buSzPct val="27271"/>
              <a:buFont typeface="Arial"/>
              <a:buAutoNum type="arabicPeriod"/>
            </a:pPr>
            <a:r>
              <a:rPr lang="en-US" sz="4400">
                <a:solidFill>
                  <a:srgbClr val="1F1F1F"/>
                </a:solidFill>
                <a:latin typeface="Arial"/>
                <a:ea typeface="Arial"/>
                <a:cs typeface="Arial"/>
                <a:sym typeface="Arial"/>
              </a:rPr>
              <a:t>.</a:t>
            </a:r>
            <a:br>
              <a:rPr lang="en-US" sz="1200">
                <a:solidFill>
                  <a:srgbClr val="1F1F1F"/>
                </a:solidFill>
                <a:latin typeface="Arial"/>
                <a:ea typeface="Arial"/>
                <a:cs typeface="Arial"/>
                <a:sym typeface="Arial"/>
              </a:rPr>
            </a:br>
            <a:endParaRPr sz="1200">
              <a:solidFill>
                <a:srgbClr val="1F1F1F"/>
              </a:solidFill>
              <a:latin typeface="Arial"/>
              <a:ea typeface="Arial"/>
              <a:cs typeface="Arial"/>
              <a:sym typeface="Arial"/>
            </a:endParaRPr>
          </a:p>
          <a:p>
            <a:pPr indent="0" lvl="0" marL="0" rtl="0" algn="l">
              <a:lnSpc>
                <a:spcPct val="115000"/>
              </a:lnSpc>
              <a:spcBef>
                <a:spcPts val="1100"/>
              </a:spcBef>
              <a:spcAft>
                <a:spcPts val="1200"/>
              </a:spcAft>
              <a:buSzPts val="1300"/>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7"/>
          <p:cNvSpPr txBox="1"/>
          <p:nvPr/>
        </p:nvSpPr>
        <p:spPr>
          <a:xfrm>
            <a:off x="664550" y="609300"/>
            <a:ext cx="7270200" cy="39249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chemeClr val="dk1"/>
              </a:buClr>
              <a:buSzPts val="1100"/>
              <a:buFont typeface="Arial"/>
              <a:buNone/>
            </a:pPr>
            <a:r>
              <a:rPr b="0" i="0" lang="en-US" sz="1200" u="none" cap="none" strike="noStrike">
                <a:solidFill>
                  <a:srgbClr val="1F1F1F"/>
                </a:solidFill>
                <a:latin typeface="Arial"/>
                <a:ea typeface="Arial"/>
                <a:cs typeface="Arial"/>
                <a:sym typeface="Arial"/>
              </a:rPr>
              <a:t>The application of the project is on a wide range of areas, including:</a:t>
            </a:r>
            <a:endParaRPr b="0" i="0" sz="1200" u="none" cap="none" strike="noStrike">
              <a:solidFill>
                <a:srgbClr val="1F1F1F"/>
              </a:solidFill>
              <a:latin typeface="Arial"/>
              <a:ea typeface="Arial"/>
              <a:cs typeface="Arial"/>
              <a:sym typeface="Arial"/>
            </a:endParaRPr>
          </a:p>
          <a:p>
            <a:pPr indent="-304800" lvl="0" marL="457200" marR="228600" rtl="0" algn="l">
              <a:lnSpc>
                <a:spcPct val="150000"/>
              </a:lnSpc>
              <a:spcBef>
                <a:spcPts val="1800"/>
              </a:spcBef>
              <a:spcAft>
                <a:spcPts val="0"/>
              </a:spcAft>
              <a:buClr>
                <a:srgbClr val="1F1F1F"/>
              </a:buClr>
              <a:buSzPts val="1200"/>
              <a:buFont typeface="Arial"/>
              <a:buChar char="●"/>
            </a:pPr>
            <a:r>
              <a:rPr b="1" i="0" lang="en-US" sz="1200" u="none" cap="none" strike="noStrike">
                <a:solidFill>
                  <a:srgbClr val="1F1F1F"/>
                </a:solidFill>
                <a:latin typeface="Arial"/>
                <a:ea typeface="Arial"/>
                <a:cs typeface="Arial"/>
                <a:sym typeface="Arial"/>
              </a:rPr>
              <a:t>Human-computer interaction (HCI):</a:t>
            </a:r>
            <a:r>
              <a:rPr b="0" i="0" lang="en-US" sz="1200" u="none" cap="none" strike="noStrike">
                <a:solidFill>
                  <a:srgbClr val="1F1F1F"/>
                </a:solidFill>
                <a:latin typeface="Arial"/>
                <a:ea typeface="Arial"/>
                <a:cs typeface="Arial"/>
                <a:sym typeface="Arial"/>
              </a:rPr>
              <a:t> The system can enhance human-computer interactions by enabling machines to better understand and respond to human emotions and intentions.</a:t>
            </a:r>
            <a:br>
              <a:rPr b="0" i="0" lang="en-US" sz="1200" u="none" cap="none" strike="noStrike">
                <a:solidFill>
                  <a:srgbClr val="1F1F1F"/>
                </a:solidFill>
                <a:latin typeface="Arial"/>
                <a:ea typeface="Arial"/>
                <a:cs typeface="Arial"/>
                <a:sym typeface="Arial"/>
              </a:rPr>
            </a:br>
            <a:endParaRPr b="0" i="0" sz="1200" u="none" cap="none" strike="noStrike">
              <a:solidFill>
                <a:srgbClr val="1F1F1F"/>
              </a:solidFill>
              <a:latin typeface="Arial"/>
              <a:ea typeface="Arial"/>
              <a:cs typeface="Arial"/>
              <a:sym typeface="Arial"/>
            </a:endParaRPr>
          </a:p>
          <a:p>
            <a:pPr indent="-304800" lvl="0" marL="457200" marR="228600" rtl="0" algn="l">
              <a:lnSpc>
                <a:spcPct val="150000"/>
              </a:lnSpc>
              <a:spcBef>
                <a:spcPts val="0"/>
              </a:spcBef>
              <a:spcAft>
                <a:spcPts val="0"/>
              </a:spcAft>
              <a:buClr>
                <a:srgbClr val="1F1F1F"/>
              </a:buClr>
              <a:buSzPts val="1200"/>
              <a:buFont typeface="Arial"/>
              <a:buChar char="●"/>
            </a:pPr>
            <a:r>
              <a:rPr b="1" i="0" lang="en-US" sz="1200" u="none" cap="none" strike="noStrike">
                <a:solidFill>
                  <a:srgbClr val="1F1F1F"/>
                </a:solidFill>
                <a:latin typeface="Arial"/>
                <a:ea typeface="Arial"/>
                <a:cs typeface="Arial"/>
                <a:sym typeface="Arial"/>
              </a:rPr>
              <a:t>Social robotics: </a:t>
            </a:r>
            <a:r>
              <a:rPr b="0" i="0" lang="en-US" sz="1200" u="none" cap="none" strike="noStrike">
                <a:solidFill>
                  <a:srgbClr val="1F1F1F"/>
                </a:solidFill>
                <a:latin typeface="Arial"/>
                <a:ea typeface="Arial"/>
                <a:cs typeface="Arial"/>
                <a:sym typeface="Arial"/>
              </a:rPr>
              <a:t>The system can contribute to the development of socially intelligent robots that can interact with humans in a natural and engaging way.</a:t>
            </a:r>
            <a:br>
              <a:rPr b="0" i="0" lang="en-US" sz="1200" u="none" cap="none" strike="noStrike">
                <a:solidFill>
                  <a:srgbClr val="1F1F1F"/>
                </a:solidFill>
                <a:latin typeface="Arial"/>
                <a:ea typeface="Arial"/>
                <a:cs typeface="Arial"/>
                <a:sym typeface="Arial"/>
              </a:rPr>
            </a:br>
            <a:endParaRPr b="0" i="0" sz="1200" u="none" cap="none" strike="noStrike">
              <a:solidFill>
                <a:srgbClr val="1F1F1F"/>
              </a:solidFill>
              <a:latin typeface="Arial"/>
              <a:ea typeface="Arial"/>
              <a:cs typeface="Arial"/>
              <a:sym typeface="Arial"/>
            </a:endParaRPr>
          </a:p>
          <a:p>
            <a:pPr indent="-304800" lvl="0" marL="457200" marR="228600" rtl="0" algn="l">
              <a:lnSpc>
                <a:spcPct val="150000"/>
              </a:lnSpc>
              <a:spcBef>
                <a:spcPts val="0"/>
              </a:spcBef>
              <a:spcAft>
                <a:spcPts val="0"/>
              </a:spcAft>
              <a:buClr>
                <a:srgbClr val="1F1F1F"/>
              </a:buClr>
              <a:buSzPts val="1200"/>
              <a:buFont typeface="Arial"/>
              <a:buChar char="●"/>
            </a:pPr>
            <a:r>
              <a:rPr b="1" i="0" lang="en-US" sz="1200" u="none" cap="none" strike="noStrike">
                <a:solidFill>
                  <a:srgbClr val="1F1F1F"/>
                </a:solidFill>
                <a:latin typeface="Arial"/>
                <a:ea typeface="Arial"/>
                <a:cs typeface="Arial"/>
                <a:sym typeface="Arial"/>
              </a:rPr>
              <a:t>Healthcare: </a:t>
            </a:r>
            <a:r>
              <a:rPr b="0" i="0" lang="en-US" sz="1200" u="none" cap="none" strike="noStrike">
                <a:solidFill>
                  <a:srgbClr val="1F1F1F"/>
                </a:solidFill>
                <a:latin typeface="Arial"/>
                <a:ea typeface="Arial"/>
                <a:cs typeface="Arial"/>
                <a:sym typeface="Arial"/>
              </a:rPr>
              <a:t>The system can be used to monitor patient behavior and identify potential health risks based on body language cues.</a:t>
            </a:r>
            <a:br>
              <a:rPr b="0" i="0" lang="en-US" sz="1200" u="none" cap="none" strike="noStrike">
                <a:solidFill>
                  <a:srgbClr val="1F1F1F"/>
                </a:solidFill>
                <a:latin typeface="Arial"/>
                <a:ea typeface="Arial"/>
                <a:cs typeface="Arial"/>
                <a:sym typeface="Arial"/>
              </a:rPr>
            </a:br>
            <a:endParaRPr b="1" i="0" sz="1200" u="none" cap="none" strike="noStrike">
              <a:solidFill>
                <a:srgbClr val="1F1F1F"/>
              </a:solidFill>
              <a:latin typeface="Arial"/>
              <a:ea typeface="Arial"/>
              <a:cs typeface="Arial"/>
              <a:sym typeface="Arial"/>
            </a:endParaRPr>
          </a:p>
          <a:p>
            <a:pPr indent="-304800" lvl="0" marL="457200" marR="228600" rtl="0" algn="l">
              <a:lnSpc>
                <a:spcPct val="150000"/>
              </a:lnSpc>
              <a:spcBef>
                <a:spcPts val="0"/>
              </a:spcBef>
              <a:spcAft>
                <a:spcPts val="0"/>
              </a:spcAft>
              <a:buClr>
                <a:srgbClr val="1F1F1F"/>
              </a:buClr>
              <a:buSzPts val="1200"/>
              <a:buFont typeface="Arial"/>
              <a:buChar char="●"/>
            </a:pPr>
            <a:r>
              <a:rPr b="1" i="0" lang="en-US" sz="1200" u="none" cap="none" strike="noStrike">
                <a:solidFill>
                  <a:srgbClr val="1F1F1F"/>
                </a:solidFill>
                <a:latin typeface="Arial"/>
                <a:ea typeface="Arial"/>
                <a:cs typeface="Arial"/>
                <a:sym typeface="Arial"/>
              </a:rPr>
              <a:t>Security and surveillance:</a:t>
            </a:r>
            <a:r>
              <a:rPr b="0" i="0" lang="en-US" sz="1200" u="none" cap="none" strike="noStrike">
                <a:solidFill>
                  <a:srgbClr val="1F1F1F"/>
                </a:solidFill>
                <a:latin typeface="Arial"/>
                <a:ea typeface="Arial"/>
                <a:cs typeface="Arial"/>
                <a:sym typeface="Arial"/>
              </a:rPr>
              <a:t> The system can be used to detect suspicious or threatening behavior in public spaces and enhance security measures.</a:t>
            </a:r>
            <a:br>
              <a:rPr b="0" i="0" lang="en-US" sz="1200" u="none" cap="none" strike="noStrike">
                <a:solidFill>
                  <a:srgbClr val="1F1F1F"/>
                </a:solidFill>
                <a:latin typeface="Arial"/>
                <a:ea typeface="Arial"/>
                <a:cs typeface="Arial"/>
                <a:sym typeface="Arial"/>
              </a:rPr>
            </a:br>
            <a:endParaRPr b="0" i="0" sz="1200" u="none" cap="none" strike="noStrike">
              <a:solidFill>
                <a:srgbClr val="3F3F3F"/>
              </a:solidFill>
              <a:latin typeface="Century Gothic"/>
              <a:ea typeface="Century Gothic"/>
              <a:cs typeface="Century Gothic"/>
              <a:sym typeface="Century Gothic"/>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8"/>
          <p:cNvSpPr txBox="1"/>
          <p:nvPr>
            <p:ph type="title"/>
          </p:nvPr>
        </p:nvSpPr>
        <p:spPr>
          <a:xfrm>
            <a:off x="3192525" y="235725"/>
            <a:ext cx="2685900" cy="75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US" sz="2500">
                <a:latin typeface="Times New Roman"/>
                <a:ea typeface="Times New Roman"/>
                <a:cs typeface="Times New Roman"/>
                <a:sym typeface="Times New Roman"/>
              </a:rPr>
              <a:t>ALGORITHM</a:t>
            </a:r>
            <a:r>
              <a:rPr b="1" lang="en-US" sz="2500">
                <a:latin typeface="Times New Roman"/>
                <a:ea typeface="Times New Roman"/>
                <a:cs typeface="Times New Roman"/>
                <a:sym typeface="Times New Roman"/>
              </a:rPr>
              <a:t> </a:t>
            </a:r>
            <a:endParaRPr b="1" sz="2500">
              <a:latin typeface="Times New Roman"/>
              <a:ea typeface="Times New Roman"/>
              <a:cs typeface="Times New Roman"/>
              <a:sym typeface="Times New Roman"/>
            </a:endParaRPr>
          </a:p>
        </p:txBody>
      </p:sp>
      <p:sp>
        <p:nvSpPr>
          <p:cNvPr id="279" name="Google Shape;279;p38"/>
          <p:cNvSpPr txBox="1"/>
          <p:nvPr/>
        </p:nvSpPr>
        <p:spPr>
          <a:xfrm>
            <a:off x="448225" y="1374050"/>
            <a:ext cx="7847400" cy="2550000"/>
          </a:xfrm>
          <a:prstGeom prst="rect">
            <a:avLst/>
          </a:prstGeom>
          <a:noFill/>
          <a:ln>
            <a:noFill/>
          </a:ln>
        </p:spPr>
        <p:txBody>
          <a:bodyPr anchorCtr="0" anchor="t" bIns="91425" lIns="91425" spcFirstLastPara="1" rIns="91425" wrap="square" tIns="91425">
            <a:spAutoFit/>
          </a:bodyPr>
          <a:lstStyle/>
          <a:p>
            <a:pPr indent="0" lvl="0" marL="6350" rtl="0" algn="just">
              <a:lnSpc>
                <a:spcPct val="103750"/>
              </a:lnSpc>
              <a:spcBef>
                <a:spcPts val="0"/>
              </a:spcBef>
              <a:spcAft>
                <a:spcPts val="0"/>
              </a:spcAft>
              <a:buNone/>
            </a:pPr>
            <a:r>
              <a:rPr lang="en-US" sz="900">
                <a:latin typeface="Times New Roman"/>
                <a:ea typeface="Times New Roman"/>
                <a:cs typeface="Times New Roman"/>
                <a:sym typeface="Times New Roman"/>
              </a:rPr>
              <a:t>Step 1: Load the 3D human pose estimation pre-trained CNN model </a:t>
            </a:r>
            <a:endParaRPr sz="900">
              <a:latin typeface="Times New Roman"/>
              <a:ea typeface="Times New Roman"/>
              <a:cs typeface="Times New Roman"/>
              <a:sym typeface="Times New Roman"/>
            </a:endParaRPr>
          </a:p>
          <a:p>
            <a:pPr indent="0" lvl="0" marL="6350" rtl="0" algn="just">
              <a:lnSpc>
                <a:spcPct val="103750"/>
              </a:lnSpc>
              <a:spcBef>
                <a:spcPts val="555"/>
              </a:spcBef>
              <a:spcAft>
                <a:spcPts val="0"/>
              </a:spcAft>
              <a:buNone/>
            </a:pPr>
            <a:r>
              <a:rPr lang="en-US" sz="900">
                <a:latin typeface="Times New Roman"/>
                <a:ea typeface="Times New Roman"/>
                <a:cs typeface="Times New Roman"/>
                <a:sym typeface="Times New Roman"/>
              </a:rPr>
              <a:t>Step 2: Input Image Preprocessing and Resizing it to a fixed size and  pixel values normalizing.</a:t>
            </a:r>
            <a:endParaRPr sz="900">
              <a:latin typeface="Times New Roman"/>
              <a:ea typeface="Times New Roman"/>
              <a:cs typeface="Times New Roman"/>
              <a:sym typeface="Times New Roman"/>
            </a:endParaRPr>
          </a:p>
          <a:p>
            <a:pPr indent="0" lvl="0" marL="6350" rtl="0" algn="just">
              <a:lnSpc>
                <a:spcPct val="103750"/>
              </a:lnSpc>
              <a:spcBef>
                <a:spcPts val="555"/>
              </a:spcBef>
              <a:spcAft>
                <a:spcPts val="0"/>
              </a:spcAft>
              <a:buNone/>
            </a:pPr>
            <a:r>
              <a:rPr lang="en-US" sz="900">
                <a:latin typeface="Times New Roman"/>
                <a:ea typeface="Times New Roman"/>
                <a:cs typeface="Times New Roman"/>
                <a:sym typeface="Times New Roman"/>
              </a:rPr>
              <a:t>Step 3: Preprocessed image Feed to the CNN model to obtain the predicted 3D pose.</a:t>
            </a:r>
            <a:endParaRPr sz="900">
              <a:latin typeface="Times New Roman"/>
              <a:ea typeface="Times New Roman"/>
              <a:cs typeface="Times New Roman"/>
              <a:sym typeface="Times New Roman"/>
            </a:endParaRPr>
          </a:p>
          <a:p>
            <a:pPr indent="0" lvl="0" marL="6350" rtl="0" algn="just">
              <a:lnSpc>
                <a:spcPct val="103750"/>
              </a:lnSpc>
              <a:spcBef>
                <a:spcPts val="555"/>
              </a:spcBef>
              <a:spcAft>
                <a:spcPts val="0"/>
              </a:spcAft>
              <a:buNone/>
            </a:pPr>
            <a:r>
              <a:rPr lang="en-US" sz="900">
                <a:latin typeface="Times New Roman"/>
                <a:ea typeface="Times New Roman"/>
                <a:cs typeface="Times New Roman"/>
                <a:sym typeface="Times New Roman"/>
              </a:rPr>
              <a:t>Step 4: Calculate the loss between the predicted pose and the ground truth pose.</a:t>
            </a:r>
            <a:endParaRPr sz="900">
              <a:latin typeface="Times New Roman"/>
              <a:ea typeface="Times New Roman"/>
              <a:cs typeface="Times New Roman"/>
              <a:sym typeface="Times New Roman"/>
            </a:endParaRPr>
          </a:p>
          <a:p>
            <a:pPr indent="0" lvl="0" marL="6350" rtl="0" algn="just">
              <a:lnSpc>
                <a:spcPct val="103750"/>
              </a:lnSpc>
              <a:spcBef>
                <a:spcPts val="555"/>
              </a:spcBef>
              <a:spcAft>
                <a:spcPts val="0"/>
              </a:spcAft>
              <a:buNone/>
            </a:pPr>
            <a:r>
              <a:rPr lang="en-US" sz="900">
                <a:latin typeface="Times New Roman"/>
                <a:ea typeface="Times New Roman"/>
                <a:cs typeface="Times New Roman"/>
                <a:sym typeface="Times New Roman"/>
              </a:rPr>
              <a:t>Step 5: Backpropagate the loss through the network and update the weights using an optimizer such as stochastic gradient descent (SGD).</a:t>
            </a:r>
            <a:endParaRPr sz="900">
              <a:latin typeface="Times New Roman"/>
              <a:ea typeface="Times New Roman"/>
              <a:cs typeface="Times New Roman"/>
              <a:sym typeface="Times New Roman"/>
            </a:endParaRPr>
          </a:p>
          <a:p>
            <a:pPr indent="0" lvl="0" marL="6350" rtl="0" algn="just">
              <a:lnSpc>
                <a:spcPct val="103750"/>
              </a:lnSpc>
              <a:spcBef>
                <a:spcPts val="555"/>
              </a:spcBef>
              <a:spcAft>
                <a:spcPts val="0"/>
              </a:spcAft>
              <a:buNone/>
            </a:pPr>
            <a:r>
              <a:rPr lang="en-US" sz="900">
                <a:latin typeface="Times New Roman"/>
                <a:ea typeface="Times New Roman"/>
                <a:cs typeface="Times New Roman"/>
                <a:sym typeface="Times New Roman"/>
              </a:rPr>
              <a:t>Step 6: Iterate through 2-5 steps for all the training image datasets to obtain a fixed number of epochs.</a:t>
            </a:r>
            <a:endParaRPr sz="900">
              <a:latin typeface="Times New Roman"/>
              <a:ea typeface="Times New Roman"/>
              <a:cs typeface="Times New Roman"/>
              <a:sym typeface="Times New Roman"/>
            </a:endParaRPr>
          </a:p>
          <a:p>
            <a:pPr indent="0" lvl="0" marL="6350" rtl="0" algn="just">
              <a:lnSpc>
                <a:spcPct val="103750"/>
              </a:lnSpc>
              <a:spcBef>
                <a:spcPts val="555"/>
              </a:spcBef>
              <a:spcAft>
                <a:spcPts val="0"/>
              </a:spcAft>
              <a:buNone/>
            </a:pPr>
            <a:r>
              <a:rPr lang="en-US" sz="900">
                <a:latin typeface="Times New Roman"/>
                <a:ea typeface="Times New Roman"/>
                <a:cs typeface="Times New Roman"/>
                <a:sym typeface="Times New Roman"/>
              </a:rPr>
              <a:t>Step 7: Evaluate the trained CNN model's performance on a image validation set by calculating metrics such as accuracy, precision.</a:t>
            </a:r>
            <a:endParaRPr sz="900">
              <a:latin typeface="Times New Roman"/>
              <a:ea typeface="Times New Roman"/>
              <a:cs typeface="Times New Roman"/>
              <a:sym typeface="Times New Roman"/>
            </a:endParaRPr>
          </a:p>
          <a:p>
            <a:pPr indent="0" lvl="0" marL="6350" rtl="0" algn="just">
              <a:lnSpc>
                <a:spcPct val="103750"/>
              </a:lnSpc>
              <a:spcBef>
                <a:spcPts val="555"/>
              </a:spcBef>
              <a:spcAft>
                <a:spcPts val="0"/>
              </a:spcAft>
              <a:buNone/>
            </a:pPr>
            <a:r>
              <a:rPr lang="en-US" sz="900">
                <a:latin typeface="Times New Roman"/>
                <a:ea typeface="Times New Roman"/>
                <a:cs typeface="Times New Roman"/>
                <a:sym typeface="Times New Roman"/>
              </a:rPr>
              <a:t>Step 8: CNN model's Fine-tuning Model by </a:t>
            </a:r>
            <a:r>
              <a:rPr lang="en-US" sz="900">
                <a:latin typeface="Times New Roman"/>
                <a:ea typeface="Times New Roman"/>
                <a:cs typeface="Times New Roman"/>
                <a:sym typeface="Times New Roman"/>
              </a:rPr>
              <a:t>Hyperparameters</a:t>
            </a:r>
            <a:r>
              <a:rPr lang="en-US" sz="900">
                <a:latin typeface="Times New Roman"/>
                <a:ea typeface="Times New Roman"/>
                <a:cs typeface="Times New Roman"/>
                <a:sym typeface="Times New Roman"/>
              </a:rPr>
              <a:t> Adjustment  or Changing the network architecture if the performances are unsatisfied.</a:t>
            </a:r>
            <a:endParaRPr sz="900">
              <a:latin typeface="Times New Roman"/>
              <a:ea typeface="Times New Roman"/>
              <a:cs typeface="Times New Roman"/>
              <a:sym typeface="Times New Roman"/>
            </a:endParaRPr>
          </a:p>
          <a:p>
            <a:pPr indent="0" lvl="0" marL="6350" rtl="0" algn="just">
              <a:lnSpc>
                <a:spcPct val="103750"/>
              </a:lnSpc>
              <a:spcBef>
                <a:spcPts val="555"/>
              </a:spcBef>
              <a:spcAft>
                <a:spcPts val="0"/>
              </a:spcAft>
              <a:buNone/>
            </a:pPr>
            <a:r>
              <a:rPr lang="en-US" sz="900">
                <a:latin typeface="Times New Roman"/>
                <a:ea typeface="Times New Roman"/>
                <a:cs typeface="Times New Roman"/>
                <a:sym typeface="Times New Roman"/>
              </a:rPr>
              <a:t>Step 9: Deploy the 3D human Pose </a:t>
            </a:r>
            <a:r>
              <a:rPr lang="en-US" sz="900">
                <a:latin typeface="Times New Roman"/>
                <a:ea typeface="Times New Roman"/>
                <a:cs typeface="Times New Roman"/>
                <a:sym typeface="Times New Roman"/>
              </a:rPr>
              <a:t>Estimation</a:t>
            </a:r>
            <a:r>
              <a:rPr lang="en-US" sz="900">
                <a:latin typeface="Times New Roman"/>
                <a:ea typeface="Times New Roman"/>
                <a:cs typeface="Times New Roman"/>
                <a:sym typeface="Times New Roman"/>
              </a:rPr>
              <a:t> Trained CNN model In Real-World Applications by Integrating it into a Software or Mobile Application System.</a:t>
            </a:r>
            <a:endParaRPr sz="900">
              <a:latin typeface="Times New Roman"/>
              <a:ea typeface="Times New Roman"/>
              <a:cs typeface="Times New Roman"/>
              <a:sym typeface="Times New Roman"/>
            </a:endParaRPr>
          </a:p>
          <a:p>
            <a:pPr indent="0" lvl="0" marL="6350" rtl="0" algn="just">
              <a:lnSpc>
                <a:spcPct val="103750"/>
              </a:lnSpc>
              <a:spcBef>
                <a:spcPts val="555"/>
              </a:spcBef>
              <a:spcAft>
                <a:spcPts val="0"/>
              </a:spcAft>
              <a:buNone/>
            </a:pPr>
            <a:r>
              <a:rPr lang="en-US" sz="900">
                <a:latin typeface="Times New Roman"/>
                <a:ea typeface="Times New Roman"/>
                <a:cs typeface="Times New Roman"/>
                <a:sym typeface="Times New Roman"/>
              </a:rPr>
              <a:t>Step 10: Deployed Model's </a:t>
            </a:r>
            <a:r>
              <a:rPr lang="en-US" sz="900">
                <a:latin typeface="Times New Roman"/>
                <a:ea typeface="Times New Roman"/>
                <a:cs typeface="Times New Roman"/>
                <a:sym typeface="Times New Roman"/>
              </a:rPr>
              <a:t>Performance</a:t>
            </a:r>
            <a:r>
              <a:rPr lang="en-US" sz="900">
                <a:latin typeface="Times New Roman"/>
                <a:ea typeface="Times New Roman"/>
                <a:cs typeface="Times New Roman"/>
                <a:sym typeface="Times New Roman"/>
              </a:rPr>
              <a:t> Monitoring and Optimizing at each time</a:t>
            </a:r>
            <a:r>
              <a:rPr lang="en-US" sz="1000">
                <a:latin typeface="Times New Roman"/>
                <a:ea typeface="Times New Roman"/>
                <a:cs typeface="Times New Roman"/>
                <a:sym typeface="Times New Roman"/>
              </a:rPr>
              <a:t>.</a:t>
            </a:r>
            <a:endParaRPr sz="1000">
              <a:latin typeface="Times New Roman"/>
              <a:ea typeface="Times New Roman"/>
              <a:cs typeface="Times New Roman"/>
              <a:sym typeface="Times New Roman"/>
            </a:endParaRPr>
          </a:p>
          <a:p>
            <a:pPr indent="0" lvl="0" marL="0" rtl="0" algn="l">
              <a:spcBef>
                <a:spcPts val="555"/>
              </a:spcBef>
              <a:spcAft>
                <a:spcPts val="0"/>
              </a:spcAft>
              <a:buNone/>
            </a:pPr>
            <a:r>
              <a:t/>
            </a:r>
            <a:endParaRPr sz="1300">
              <a:solidFill>
                <a:schemeClr val="dk2"/>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9"/>
          <p:cNvSpPr txBox="1"/>
          <p:nvPr>
            <p:ph type="title"/>
          </p:nvPr>
        </p:nvSpPr>
        <p:spPr>
          <a:xfrm>
            <a:off x="3037075" y="252975"/>
            <a:ext cx="2922900" cy="577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7391"/>
              <a:buNone/>
            </a:pPr>
            <a:r>
              <a:rPr b="1" lang="en-US" sz="2555">
                <a:latin typeface="Times New Roman"/>
                <a:ea typeface="Times New Roman"/>
                <a:cs typeface="Times New Roman"/>
                <a:sym typeface="Times New Roman"/>
              </a:rPr>
              <a:t>ARCHITECTURE</a:t>
            </a:r>
            <a:endParaRPr b="1" sz="2555">
              <a:latin typeface="Times New Roman"/>
              <a:ea typeface="Times New Roman"/>
              <a:cs typeface="Times New Roman"/>
              <a:sym typeface="Times New Roman"/>
            </a:endParaRPr>
          </a:p>
          <a:p>
            <a:pPr indent="0" lvl="0" marL="0" rtl="0" algn="l">
              <a:lnSpc>
                <a:spcPct val="100000"/>
              </a:lnSpc>
              <a:spcBef>
                <a:spcPts val="0"/>
              </a:spcBef>
              <a:spcAft>
                <a:spcPts val="0"/>
              </a:spcAft>
              <a:buSzPct val="100000"/>
              <a:buNone/>
            </a:pPr>
            <a:r>
              <a:t/>
            </a:r>
            <a:endParaRPr/>
          </a:p>
        </p:txBody>
      </p:sp>
      <p:sp>
        <p:nvSpPr>
          <p:cNvPr id="285" name="Google Shape;285;p39"/>
          <p:cNvSpPr txBox="1"/>
          <p:nvPr/>
        </p:nvSpPr>
        <p:spPr>
          <a:xfrm>
            <a:off x="315600" y="993550"/>
            <a:ext cx="8512800" cy="3724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lang="en-US" sz="1000">
                <a:latin typeface="Times New Roman"/>
                <a:ea typeface="Times New Roman"/>
                <a:cs typeface="Times New Roman"/>
                <a:sym typeface="Times New Roman"/>
              </a:rPr>
              <a:t>1.</a:t>
            </a:r>
            <a:r>
              <a:rPr b="0" i="0" lang="en-US" sz="1000" u="none" cap="none" strike="noStrike">
                <a:solidFill>
                  <a:srgbClr val="000000"/>
                </a:solidFill>
                <a:latin typeface="Times New Roman"/>
                <a:ea typeface="Times New Roman"/>
                <a:cs typeface="Times New Roman"/>
                <a:sym typeface="Times New Roman"/>
              </a:rPr>
              <a:t>Data Preparation:  To initiate the training of a CNN model, the initial phase involves preparing the training data. This needs to gather an extensive collection of images and their corresponding 3D human poses, performing data preprocessing tasks such as resizing images and normalizing pixel values, and segregating the data into training, validation, and test sets.</a:t>
            </a:r>
            <a:endParaRPr b="0" i="0" sz="1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rPr b="0" i="0" lang="en-US" sz="1000" u="none" cap="none" strike="noStrike">
                <a:solidFill>
                  <a:srgbClr val="000000"/>
                </a:solidFill>
                <a:latin typeface="Times New Roman"/>
                <a:ea typeface="Times New Roman"/>
                <a:cs typeface="Times New Roman"/>
                <a:sym typeface="Times New Roman"/>
              </a:rPr>
              <a:t>2. Network Architecture:  After preparing the training data, the subsequent step is to opt for a suitable network architecture for the CNN model. This includes making choices regarding the number and kind of layers, the filter sizes, and the activation functions to be employed. </a:t>
            </a:r>
            <a:endParaRPr b="0" i="0" sz="1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rPr b="0" i="0" lang="en-US" sz="1000" u="none" cap="none" strike="noStrike">
                <a:solidFill>
                  <a:srgbClr val="000000"/>
                </a:solidFill>
                <a:latin typeface="Times New Roman"/>
                <a:ea typeface="Times New Roman"/>
                <a:cs typeface="Times New Roman"/>
                <a:sym typeface="Times New Roman"/>
              </a:rPr>
              <a:t>3. Loss Function:  To evaluate the dissimilarity between the predicted 3D pose and the actual pose, a loss function is utilized. The mean squared error (MSE) loss is often employed as a popular option for 3D human pose estimation. Nevertheless, alternative loss functions such as the mean absolute error (MAE) or smooth L1 loss can also be utilized for this purpose.  </a:t>
            </a:r>
            <a:endParaRPr b="0" i="0" sz="1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rPr b="0" i="0" lang="en-US" sz="1000" u="none" cap="none" strike="noStrike">
                <a:solidFill>
                  <a:srgbClr val="000000"/>
                </a:solidFill>
                <a:latin typeface="Times New Roman"/>
                <a:ea typeface="Times New Roman"/>
                <a:cs typeface="Times New Roman"/>
                <a:sym typeface="Times New Roman"/>
              </a:rPr>
              <a:t>4. Training:  After selecting the appropriate network architecture and preparing the data, the subsequent phase is to train the CNN model. This step encompasses the configuration of hyperparameters such as the learning rate, batch size, and number of epochs. During the training process, the network weights are fine-tuned to reduce the loss function. </a:t>
            </a:r>
            <a:endParaRPr b="0" i="0" sz="1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rPr b="0" i="0" lang="en-US" sz="1000" u="none" cap="none" strike="noStrike">
                <a:solidFill>
                  <a:srgbClr val="000000"/>
                </a:solidFill>
                <a:latin typeface="Times New Roman"/>
                <a:ea typeface="Times New Roman"/>
                <a:cs typeface="Times New Roman"/>
                <a:sym typeface="Times New Roman"/>
              </a:rPr>
              <a:t>5. Evaluation:  After training, the CNN model is evaluated on the test set to measure its performance. This involves measuring metrics such as accuracy, precision, and recall. </a:t>
            </a:r>
            <a:endParaRPr b="0" i="0" sz="1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rPr b="0" i="0" lang="en-US" sz="1000" u="none" cap="none" strike="noStrike">
                <a:solidFill>
                  <a:srgbClr val="000000"/>
                </a:solidFill>
                <a:latin typeface="Times New Roman"/>
                <a:ea typeface="Times New Roman"/>
                <a:cs typeface="Times New Roman"/>
                <a:sym typeface="Times New Roman"/>
              </a:rPr>
              <a:t>6. Fine-tuning:  If the performance of the CNN model is not satisfactory, it can be fine-tuned by adjusting the hyperparameters or changing the network architecture.  </a:t>
            </a:r>
            <a:endParaRPr b="0" i="0" sz="1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rPr b="0" i="0" lang="en-US" sz="1000" u="none" cap="none" strike="noStrike">
                <a:solidFill>
                  <a:srgbClr val="000000"/>
                </a:solidFill>
                <a:latin typeface="Times New Roman"/>
                <a:ea typeface="Times New Roman"/>
                <a:cs typeface="Times New Roman"/>
                <a:sym typeface="Times New Roman"/>
              </a:rPr>
              <a:t>7. Deployment:  After the CNN model is trained and assessed, it can be utilized for 3D human pose estimation in real-world scenarios. The model can be incorporated into software systems or mobile applications to estimate the 3D pose from input images or video .</a:t>
            </a:r>
            <a:endParaRPr b="0" i="0" sz="1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t/>
            </a:r>
            <a:endParaRPr sz="1000">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200"/>
              <a:buFont typeface="Arial"/>
              <a:buNone/>
            </a:pPr>
            <a:r>
              <a:rPr b="0" i="0" lang="en-US" sz="1000" u="none" cap="none" strike="noStrike">
                <a:solidFill>
                  <a:srgbClr val="000000"/>
                </a:solidFill>
                <a:latin typeface="Times New Roman"/>
                <a:ea typeface="Times New Roman"/>
                <a:cs typeface="Times New Roman"/>
                <a:sym typeface="Times New Roman"/>
              </a:rPr>
              <a:t>The lowest level of our two-stage feature detection pipeline is based on a standard convnet architecture, an overview of which is shown in Figure 2. Convnets, like their fully-connected, deep neural network counterparts, perform end-to-end feature learning and are trained with the back-propagation algorithm. However, they differ in a number of respects, most notably local connectivity, weight sharing, and local pooling. The first two properties significantly reduce the number of free parameters, and reduce the need to learn repeated feature detectors at different locations of the input. The third property makes the learned representation invariant to small with Conv input’s translations. </a:t>
            </a:r>
            <a:endParaRPr b="0" i="0" sz="1000" u="none" cap="none"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0"/>
          <p:cNvSpPr txBox="1"/>
          <p:nvPr>
            <p:ph type="title"/>
          </p:nvPr>
        </p:nvSpPr>
        <p:spPr>
          <a:xfrm>
            <a:off x="3195600" y="294100"/>
            <a:ext cx="2752800" cy="622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b="1" lang="en-US" sz="2400">
                <a:latin typeface="Times New Roman"/>
                <a:ea typeface="Times New Roman"/>
                <a:cs typeface="Times New Roman"/>
                <a:sym typeface="Times New Roman"/>
              </a:rPr>
              <a:t>ARCHITECTURE</a:t>
            </a:r>
            <a:endParaRPr b="1"/>
          </a:p>
        </p:txBody>
      </p:sp>
      <p:pic>
        <p:nvPicPr>
          <p:cNvPr id="291" name="Google Shape;291;p40"/>
          <p:cNvPicPr preferRelativeResize="0"/>
          <p:nvPr/>
        </p:nvPicPr>
        <p:blipFill rotWithShape="1">
          <a:blip r:embed="rId3">
            <a:alphaModFix/>
          </a:blip>
          <a:srcRect b="20757" l="5031" r="6699" t="19110"/>
          <a:stretch/>
        </p:blipFill>
        <p:spPr>
          <a:xfrm>
            <a:off x="1315275" y="1476925"/>
            <a:ext cx="6392624" cy="23586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1"/>
          <p:cNvSpPr txBox="1"/>
          <p:nvPr>
            <p:ph type="title"/>
          </p:nvPr>
        </p:nvSpPr>
        <p:spPr>
          <a:xfrm>
            <a:off x="1010025" y="262300"/>
            <a:ext cx="7505700" cy="4950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38888"/>
              <a:buNone/>
            </a:pPr>
            <a:r>
              <a:rPr b="1" lang="en-US" sz="2400">
                <a:latin typeface="Times New Roman"/>
                <a:ea typeface="Times New Roman"/>
                <a:cs typeface="Times New Roman"/>
                <a:sym typeface="Times New Roman"/>
              </a:rPr>
              <a:t>FlOW </a:t>
            </a:r>
            <a:r>
              <a:rPr b="1" lang="en-US" sz="2400">
                <a:latin typeface="Times New Roman"/>
                <a:ea typeface="Times New Roman"/>
                <a:cs typeface="Times New Roman"/>
                <a:sym typeface="Times New Roman"/>
              </a:rPr>
              <a:t>DIAGRAMS FOR THE PROPOSED MODULES</a:t>
            </a:r>
            <a:endParaRPr b="1" sz="2400">
              <a:latin typeface="Times New Roman"/>
              <a:ea typeface="Times New Roman"/>
              <a:cs typeface="Times New Roman"/>
              <a:sym typeface="Times New Roman"/>
            </a:endParaRPr>
          </a:p>
        </p:txBody>
      </p:sp>
      <p:pic>
        <p:nvPicPr>
          <p:cNvPr id="297" name="Google Shape;297;p41"/>
          <p:cNvPicPr preferRelativeResize="0"/>
          <p:nvPr/>
        </p:nvPicPr>
        <p:blipFill>
          <a:blip r:embed="rId3">
            <a:alphaModFix/>
          </a:blip>
          <a:stretch>
            <a:fillRect/>
          </a:stretch>
        </p:blipFill>
        <p:spPr>
          <a:xfrm>
            <a:off x="2557050" y="757300"/>
            <a:ext cx="4224300" cy="3879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2"/>
          <p:cNvSpPr txBox="1"/>
          <p:nvPr>
            <p:ph type="title"/>
          </p:nvPr>
        </p:nvSpPr>
        <p:spPr>
          <a:xfrm>
            <a:off x="1010025" y="262300"/>
            <a:ext cx="7505700" cy="4950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38888"/>
              <a:buNone/>
            </a:pPr>
            <a:r>
              <a:rPr b="1" lang="en-US" sz="2400">
                <a:latin typeface="Times New Roman"/>
                <a:ea typeface="Times New Roman"/>
                <a:cs typeface="Times New Roman"/>
                <a:sym typeface="Times New Roman"/>
              </a:rPr>
              <a:t>UML </a:t>
            </a:r>
            <a:r>
              <a:rPr b="1" lang="en-US" sz="2400">
                <a:latin typeface="Times New Roman"/>
                <a:ea typeface="Times New Roman"/>
                <a:cs typeface="Times New Roman"/>
                <a:sym typeface="Times New Roman"/>
              </a:rPr>
              <a:t>DIAGRAM FOR THE PROPOSED MODULES</a:t>
            </a:r>
            <a:endParaRPr b="1" sz="2400">
              <a:latin typeface="Times New Roman"/>
              <a:ea typeface="Times New Roman"/>
              <a:cs typeface="Times New Roman"/>
              <a:sym typeface="Times New Roman"/>
            </a:endParaRPr>
          </a:p>
        </p:txBody>
      </p:sp>
      <p:pic>
        <p:nvPicPr>
          <p:cNvPr id="303" name="Google Shape;303;p42"/>
          <p:cNvPicPr preferRelativeResize="0"/>
          <p:nvPr/>
        </p:nvPicPr>
        <p:blipFill>
          <a:blip r:embed="rId3">
            <a:alphaModFix/>
          </a:blip>
          <a:stretch>
            <a:fillRect/>
          </a:stretch>
        </p:blipFill>
        <p:spPr>
          <a:xfrm>
            <a:off x="1877675" y="837800"/>
            <a:ext cx="5922050" cy="3908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6"/>
          <p:cNvSpPr txBox="1"/>
          <p:nvPr/>
        </p:nvSpPr>
        <p:spPr>
          <a:xfrm>
            <a:off x="238800" y="1087475"/>
            <a:ext cx="8666400" cy="370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000">
                <a:latin typeface="Times New Roman"/>
                <a:ea typeface="Times New Roman"/>
                <a:cs typeface="Times New Roman"/>
                <a:sym typeface="Times New Roman"/>
              </a:rPr>
              <a:t>Decades of research have focused on deciphering human emotions through facial expressions, but what if the key lies not just in our faces, but in the symphony of our bodies? Enter the Futuristic Body Pose Language Detection System, a revolutionary project harnessing the power of Convolutional Neural Networks (CNNs) to unlock the silent language of movement.</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000">
                <a:latin typeface="Times New Roman"/>
                <a:ea typeface="Times New Roman"/>
                <a:cs typeface="Times New Roman"/>
                <a:sym typeface="Times New Roman"/>
              </a:rPr>
              <a:t>This groundbreaking system transcends the limitations of traditional emotion recognition by incorporating body posture, gestures, and subtle movements into its analysis. Imagine it reading the intricate choreography of a raised shoulder, a clenched fist, or a hesitant step, weaving them into a tapestry of understanding far richer than facial expressions alone. This holistic approach promises to unlock a nuanced and accurate portrayal of human emotions,</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000">
                <a:latin typeface="Times New Roman"/>
                <a:ea typeface="Times New Roman"/>
                <a:cs typeface="Times New Roman"/>
                <a:sym typeface="Times New Roman"/>
              </a:rPr>
              <a:t>paving the way for a future of deeper human-machine interaction.</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000">
                <a:latin typeface="Times New Roman"/>
                <a:ea typeface="Times New Roman"/>
                <a:cs typeface="Times New Roman"/>
                <a:sym typeface="Times New Roman"/>
              </a:rPr>
              <a:t>At the heart of this system lies the remarkable ability of CNNs, inspired by the human visual cortex, to extract meaningful features from images and videos. By analyzing intricate patterns and relationships within the data, the system learns to associate specific body language cues with distinct emotions. This intricate learning process, fueled by a vast dataset of labeled body images, allows the system to refine its understanding and achieve exceptional</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000">
                <a:latin typeface="Times New Roman"/>
                <a:ea typeface="Times New Roman"/>
                <a:cs typeface="Times New Roman"/>
                <a:sym typeface="Times New Roman"/>
              </a:rPr>
              <a:t>accuracy in deciphering the unspoken language.</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1000">
                <a:latin typeface="Times New Roman"/>
                <a:ea typeface="Times New Roman"/>
                <a:cs typeface="Times New Roman"/>
                <a:sym typeface="Times New Roman"/>
              </a:rPr>
              <a:t>The potential applications of this futuristic project are vast and transformative. Imagine educational systems adapting teaching methods based on students' emotional states, healthcare professionals gaining deeper insights into their patients' nonverbal communication or customer service interactions revolutionized by machines recognizing and responding to emotional cues.</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marR="0" rtl="0" algn="l">
              <a:lnSpc>
                <a:spcPct val="115000"/>
              </a:lnSpc>
              <a:spcBef>
                <a:spcPts val="0"/>
              </a:spcBef>
              <a:spcAft>
                <a:spcPts val="0"/>
              </a:spcAft>
              <a:buClr>
                <a:srgbClr val="000000"/>
              </a:buClr>
              <a:buSzPts val="1200"/>
              <a:buFont typeface="Arial"/>
              <a:buNone/>
            </a:pPr>
            <a:r>
              <a:t/>
            </a:r>
            <a:endParaRPr sz="1000">
              <a:latin typeface="Times New Roman"/>
              <a:ea typeface="Times New Roman"/>
              <a:cs typeface="Times New Roman"/>
              <a:sym typeface="Times New Roman"/>
            </a:endParaRPr>
          </a:p>
        </p:txBody>
      </p:sp>
      <p:sp>
        <p:nvSpPr>
          <p:cNvPr id="147" name="Google Shape;147;p16"/>
          <p:cNvSpPr txBox="1"/>
          <p:nvPr>
            <p:ph type="title"/>
          </p:nvPr>
        </p:nvSpPr>
        <p:spPr>
          <a:xfrm>
            <a:off x="1261125" y="186175"/>
            <a:ext cx="7148100" cy="742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lt2"/>
              </a:buClr>
              <a:buSzPts val="3645"/>
              <a:buFont typeface="Century Gothic"/>
              <a:buNone/>
            </a:pPr>
            <a:r>
              <a:rPr lang="en-US"/>
              <a:t>              </a:t>
            </a:r>
            <a:r>
              <a:rPr lang="en-US" sz="2000"/>
              <a:t>       </a:t>
            </a:r>
            <a:r>
              <a:rPr b="1" lang="en-US" sz="2000">
                <a:latin typeface="Times New Roman"/>
                <a:ea typeface="Times New Roman"/>
                <a:cs typeface="Times New Roman"/>
                <a:sym typeface="Times New Roman"/>
              </a:rPr>
              <a:t>INTRODUCTION</a:t>
            </a:r>
            <a:r>
              <a:rPr lang="en-US"/>
              <a:t>    </a:t>
            </a:r>
            <a:endParaRPr sz="20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3"/>
          <p:cNvSpPr txBox="1"/>
          <p:nvPr/>
        </p:nvSpPr>
        <p:spPr>
          <a:xfrm>
            <a:off x="2013325" y="343175"/>
            <a:ext cx="47613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500">
                <a:solidFill>
                  <a:schemeClr val="lt1"/>
                </a:solidFill>
                <a:latin typeface="Times New Roman"/>
                <a:ea typeface="Times New Roman"/>
                <a:cs typeface="Times New Roman"/>
                <a:sym typeface="Times New Roman"/>
              </a:rPr>
              <a:t>CODE IMPLEMENTATION</a:t>
            </a:r>
            <a:endParaRPr/>
          </a:p>
        </p:txBody>
      </p:sp>
      <p:pic>
        <p:nvPicPr>
          <p:cNvPr id="309" name="Google Shape;309;p43"/>
          <p:cNvPicPr preferRelativeResize="0"/>
          <p:nvPr/>
        </p:nvPicPr>
        <p:blipFill>
          <a:blip r:embed="rId3">
            <a:alphaModFix/>
          </a:blip>
          <a:stretch>
            <a:fillRect/>
          </a:stretch>
        </p:blipFill>
        <p:spPr>
          <a:xfrm>
            <a:off x="429525" y="1141162"/>
            <a:ext cx="2073575" cy="1772476"/>
          </a:xfrm>
          <a:prstGeom prst="rect">
            <a:avLst/>
          </a:prstGeom>
          <a:noFill/>
          <a:ln>
            <a:noFill/>
          </a:ln>
        </p:spPr>
      </p:pic>
      <p:pic>
        <p:nvPicPr>
          <p:cNvPr id="310" name="Google Shape;310;p43"/>
          <p:cNvPicPr preferRelativeResize="0"/>
          <p:nvPr/>
        </p:nvPicPr>
        <p:blipFill>
          <a:blip r:embed="rId4">
            <a:alphaModFix/>
          </a:blip>
          <a:stretch>
            <a:fillRect/>
          </a:stretch>
        </p:blipFill>
        <p:spPr>
          <a:xfrm>
            <a:off x="2790425" y="1141175"/>
            <a:ext cx="3045326" cy="1772475"/>
          </a:xfrm>
          <a:prstGeom prst="rect">
            <a:avLst/>
          </a:prstGeom>
          <a:noFill/>
          <a:ln>
            <a:noFill/>
          </a:ln>
        </p:spPr>
      </p:pic>
      <p:pic>
        <p:nvPicPr>
          <p:cNvPr id="311" name="Google Shape;311;p43"/>
          <p:cNvPicPr preferRelativeResize="0"/>
          <p:nvPr/>
        </p:nvPicPr>
        <p:blipFill>
          <a:blip r:embed="rId5">
            <a:alphaModFix/>
          </a:blip>
          <a:stretch>
            <a:fillRect/>
          </a:stretch>
        </p:blipFill>
        <p:spPr>
          <a:xfrm>
            <a:off x="6123075" y="805359"/>
            <a:ext cx="2308600" cy="2155766"/>
          </a:xfrm>
          <a:prstGeom prst="rect">
            <a:avLst/>
          </a:prstGeom>
          <a:noFill/>
          <a:ln>
            <a:noFill/>
          </a:ln>
        </p:spPr>
      </p:pic>
      <p:pic>
        <p:nvPicPr>
          <p:cNvPr id="312" name="Google Shape;312;p43"/>
          <p:cNvPicPr preferRelativeResize="0"/>
          <p:nvPr/>
        </p:nvPicPr>
        <p:blipFill>
          <a:blip r:embed="rId6">
            <a:alphaModFix/>
          </a:blip>
          <a:stretch>
            <a:fillRect/>
          </a:stretch>
        </p:blipFill>
        <p:spPr>
          <a:xfrm>
            <a:off x="614650" y="3142225"/>
            <a:ext cx="1888461" cy="1478574"/>
          </a:xfrm>
          <a:prstGeom prst="rect">
            <a:avLst/>
          </a:prstGeom>
          <a:noFill/>
          <a:ln>
            <a:noFill/>
          </a:ln>
        </p:spPr>
      </p:pic>
      <p:pic>
        <p:nvPicPr>
          <p:cNvPr id="313" name="Google Shape;313;p43"/>
          <p:cNvPicPr preferRelativeResize="0"/>
          <p:nvPr/>
        </p:nvPicPr>
        <p:blipFill>
          <a:blip r:embed="rId7">
            <a:alphaModFix/>
          </a:blip>
          <a:stretch>
            <a:fillRect/>
          </a:stretch>
        </p:blipFill>
        <p:spPr>
          <a:xfrm>
            <a:off x="5429175" y="3142225"/>
            <a:ext cx="3107075" cy="1647100"/>
          </a:xfrm>
          <a:prstGeom prst="rect">
            <a:avLst/>
          </a:prstGeom>
          <a:noFill/>
          <a:ln>
            <a:noFill/>
          </a:ln>
        </p:spPr>
      </p:pic>
      <p:pic>
        <p:nvPicPr>
          <p:cNvPr id="314" name="Google Shape;314;p43"/>
          <p:cNvPicPr preferRelativeResize="0"/>
          <p:nvPr/>
        </p:nvPicPr>
        <p:blipFill>
          <a:blip r:embed="rId8">
            <a:alphaModFix/>
          </a:blip>
          <a:stretch>
            <a:fillRect/>
          </a:stretch>
        </p:blipFill>
        <p:spPr>
          <a:xfrm>
            <a:off x="2568250" y="3142250"/>
            <a:ext cx="2795783" cy="14785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4"/>
          <p:cNvSpPr txBox="1"/>
          <p:nvPr>
            <p:ph type="title"/>
          </p:nvPr>
        </p:nvSpPr>
        <p:spPr>
          <a:xfrm>
            <a:off x="2288725" y="345950"/>
            <a:ext cx="4251000" cy="954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b="1" lang="en-US" sz="2500">
                <a:latin typeface="Times New Roman"/>
                <a:ea typeface="Times New Roman"/>
                <a:cs typeface="Times New Roman"/>
                <a:sym typeface="Times New Roman"/>
              </a:rPr>
              <a:t>CODE</a:t>
            </a:r>
            <a:r>
              <a:rPr b="1" lang="en-US" sz="2500">
                <a:latin typeface="Times New Roman"/>
                <a:ea typeface="Times New Roman"/>
                <a:cs typeface="Times New Roman"/>
                <a:sym typeface="Times New Roman"/>
              </a:rPr>
              <a:t> IMPLEMENTATION</a:t>
            </a:r>
            <a:endParaRPr b="1" sz="2500">
              <a:latin typeface="Times New Roman"/>
              <a:ea typeface="Times New Roman"/>
              <a:cs typeface="Times New Roman"/>
              <a:sym typeface="Times New Roman"/>
            </a:endParaRPr>
          </a:p>
        </p:txBody>
      </p:sp>
      <p:pic>
        <p:nvPicPr>
          <p:cNvPr id="320" name="Google Shape;320;p44"/>
          <p:cNvPicPr preferRelativeResize="0"/>
          <p:nvPr/>
        </p:nvPicPr>
        <p:blipFill>
          <a:blip r:embed="rId3">
            <a:alphaModFix/>
          </a:blip>
          <a:stretch>
            <a:fillRect/>
          </a:stretch>
        </p:blipFill>
        <p:spPr>
          <a:xfrm>
            <a:off x="245000" y="926050"/>
            <a:ext cx="4883275" cy="2570150"/>
          </a:xfrm>
          <a:prstGeom prst="rect">
            <a:avLst/>
          </a:prstGeom>
          <a:noFill/>
          <a:ln>
            <a:noFill/>
          </a:ln>
        </p:spPr>
      </p:pic>
      <p:pic>
        <p:nvPicPr>
          <p:cNvPr id="321" name="Google Shape;321;p44"/>
          <p:cNvPicPr preferRelativeResize="0"/>
          <p:nvPr/>
        </p:nvPicPr>
        <p:blipFill>
          <a:blip r:embed="rId4">
            <a:alphaModFix/>
          </a:blip>
          <a:stretch>
            <a:fillRect/>
          </a:stretch>
        </p:blipFill>
        <p:spPr>
          <a:xfrm>
            <a:off x="5128275" y="1020600"/>
            <a:ext cx="3733250" cy="197437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5"/>
          <p:cNvSpPr txBox="1"/>
          <p:nvPr>
            <p:ph type="title"/>
          </p:nvPr>
        </p:nvSpPr>
        <p:spPr>
          <a:xfrm>
            <a:off x="3343275" y="270075"/>
            <a:ext cx="1785600" cy="832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b="1" lang="en-US">
                <a:latin typeface="Times New Roman"/>
                <a:ea typeface="Times New Roman"/>
                <a:cs typeface="Times New Roman"/>
                <a:sym typeface="Times New Roman"/>
              </a:rPr>
              <a:t>RESULT</a:t>
            </a:r>
            <a:endParaRPr b="1">
              <a:latin typeface="Times New Roman"/>
              <a:ea typeface="Times New Roman"/>
              <a:cs typeface="Times New Roman"/>
              <a:sym typeface="Times New Roman"/>
            </a:endParaRPr>
          </a:p>
        </p:txBody>
      </p:sp>
      <p:pic>
        <p:nvPicPr>
          <p:cNvPr id="327" name="Google Shape;327;p45"/>
          <p:cNvPicPr preferRelativeResize="0"/>
          <p:nvPr/>
        </p:nvPicPr>
        <p:blipFill rotWithShape="1">
          <a:blip r:embed="rId3">
            <a:alphaModFix/>
          </a:blip>
          <a:srcRect b="48006" l="6217" r="0" t="10328"/>
          <a:stretch/>
        </p:blipFill>
        <p:spPr>
          <a:xfrm>
            <a:off x="574900" y="838925"/>
            <a:ext cx="4187599" cy="2165126"/>
          </a:xfrm>
          <a:prstGeom prst="rect">
            <a:avLst/>
          </a:prstGeom>
          <a:noFill/>
          <a:ln>
            <a:noFill/>
          </a:ln>
        </p:spPr>
      </p:pic>
      <p:pic>
        <p:nvPicPr>
          <p:cNvPr id="328" name="Google Shape;328;p45"/>
          <p:cNvPicPr preferRelativeResize="0"/>
          <p:nvPr/>
        </p:nvPicPr>
        <p:blipFill rotWithShape="1">
          <a:blip r:embed="rId4">
            <a:alphaModFix/>
          </a:blip>
          <a:srcRect b="4678" l="-13032" r="0" t="10568"/>
          <a:stretch/>
        </p:blipFill>
        <p:spPr>
          <a:xfrm>
            <a:off x="4476725" y="838925"/>
            <a:ext cx="3692374" cy="1951450"/>
          </a:xfrm>
          <a:prstGeom prst="rect">
            <a:avLst/>
          </a:prstGeom>
          <a:noFill/>
          <a:ln>
            <a:noFill/>
          </a:ln>
        </p:spPr>
      </p:pic>
      <p:pic>
        <p:nvPicPr>
          <p:cNvPr id="329" name="Google Shape;329;p45"/>
          <p:cNvPicPr preferRelativeResize="0"/>
          <p:nvPr/>
        </p:nvPicPr>
        <p:blipFill rotWithShape="1">
          <a:blip r:embed="rId5">
            <a:alphaModFix/>
          </a:blip>
          <a:srcRect b="4470" l="0" r="0" t="0"/>
          <a:stretch/>
        </p:blipFill>
        <p:spPr>
          <a:xfrm>
            <a:off x="4572000" y="2811050"/>
            <a:ext cx="3823700" cy="1951450"/>
          </a:xfrm>
          <a:prstGeom prst="rect">
            <a:avLst/>
          </a:prstGeom>
          <a:noFill/>
          <a:ln>
            <a:noFill/>
          </a:ln>
        </p:spPr>
      </p:pic>
      <p:pic>
        <p:nvPicPr>
          <p:cNvPr id="330" name="Google Shape;330;p45"/>
          <p:cNvPicPr preferRelativeResize="0"/>
          <p:nvPr/>
        </p:nvPicPr>
        <p:blipFill rotWithShape="1">
          <a:blip r:embed="rId3">
            <a:alphaModFix/>
          </a:blip>
          <a:srcRect b="4845" l="0" r="0" t="55437"/>
          <a:stretch/>
        </p:blipFill>
        <p:spPr>
          <a:xfrm>
            <a:off x="574900" y="3004050"/>
            <a:ext cx="3901824" cy="18285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pic>
        <p:nvPicPr>
          <p:cNvPr id="335" name="Google Shape;335;p46"/>
          <p:cNvPicPr preferRelativeResize="0"/>
          <p:nvPr/>
        </p:nvPicPr>
        <p:blipFill rotWithShape="1">
          <a:blip r:embed="rId3">
            <a:alphaModFix/>
          </a:blip>
          <a:srcRect b="0" l="0" r="6393" t="0"/>
          <a:stretch/>
        </p:blipFill>
        <p:spPr>
          <a:xfrm>
            <a:off x="835825" y="1800200"/>
            <a:ext cx="7004050" cy="2010422"/>
          </a:xfrm>
          <a:prstGeom prst="rect">
            <a:avLst/>
          </a:prstGeom>
          <a:noFill/>
          <a:ln>
            <a:noFill/>
          </a:ln>
        </p:spPr>
      </p:pic>
      <p:sp>
        <p:nvSpPr>
          <p:cNvPr id="336" name="Google Shape;336;p46"/>
          <p:cNvSpPr txBox="1"/>
          <p:nvPr/>
        </p:nvSpPr>
        <p:spPr>
          <a:xfrm>
            <a:off x="301275" y="507000"/>
            <a:ext cx="84720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500">
                <a:solidFill>
                  <a:schemeClr val="lt1"/>
                </a:solidFill>
                <a:latin typeface="Times New Roman"/>
                <a:ea typeface="Times New Roman"/>
                <a:cs typeface="Times New Roman"/>
                <a:sym typeface="Times New Roman"/>
              </a:rPr>
              <a:t>DATASET FEATURE POINT‘s ACCURACY TABULAR                                                   </a:t>
            </a:r>
            <a:endParaRPr b="1" sz="25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US" sz="2700">
                <a:solidFill>
                  <a:schemeClr val="lt1"/>
                </a:solidFill>
                <a:latin typeface="Nunito"/>
                <a:ea typeface="Nunito"/>
                <a:cs typeface="Nunito"/>
                <a:sym typeface="Nunito"/>
              </a:rPr>
              <a:t>                                        </a:t>
            </a:r>
            <a:r>
              <a:rPr b="1" lang="en-US" sz="2500">
                <a:solidFill>
                  <a:schemeClr val="lt1"/>
                </a:solidFill>
                <a:latin typeface="Times New Roman"/>
                <a:ea typeface="Times New Roman"/>
                <a:cs typeface="Times New Roman"/>
                <a:sym typeface="Times New Roman"/>
              </a:rPr>
              <a:t>PLOT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7"/>
          <p:cNvSpPr txBox="1"/>
          <p:nvPr>
            <p:ph type="title"/>
          </p:nvPr>
        </p:nvSpPr>
        <p:spPr>
          <a:xfrm>
            <a:off x="332250" y="414375"/>
            <a:ext cx="8479500" cy="85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2700"/>
              <a:buNone/>
            </a:pPr>
            <a:r>
              <a:rPr b="1" lang="en-US" sz="2500">
                <a:latin typeface="Times New Roman"/>
                <a:ea typeface="Times New Roman"/>
                <a:cs typeface="Times New Roman"/>
                <a:sym typeface="Times New Roman"/>
              </a:rPr>
              <a:t>    </a:t>
            </a:r>
            <a:r>
              <a:rPr b="1" lang="en-US" sz="2500">
                <a:latin typeface="Times New Roman"/>
                <a:ea typeface="Times New Roman"/>
                <a:cs typeface="Times New Roman"/>
                <a:sym typeface="Times New Roman"/>
              </a:rPr>
              <a:t>DATASET FEATURE POINT‘s ACCURACY GRAPH                                                    </a:t>
            </a:r>
            <a:endParaRPr b="1" sz="2500">
              <a:latin typeface="Times New Roman"/>
              <a:ea typeface="Times New Roman"/>
              <a:cs typeface="Times New Roman"/>
              <a:sym typeface="Times New Roman"/>
            </a:endParaRPr>
          </a:p>
          <a:p>
            <a:pPr indent="0" lvl="0" marL="0" rtl="0" algn="l">
              <a:lnSpc>
                <a:spcPct val="100000"/>
              </a:lnSpc>
              <a:spcBef>
                <a:spcPts val="0"/>
              </a:spcBef>
              <a:spcAft>
                <a:spcPts val="0"/>
              </a:spcAft>
              <a:buSzPts val="2700"/>
              <a:buNone/>
            </a:pPr>
            <a:r>
              <a:rPr lang="en-US" sz="2700"/>
              <a:t>                                        </a:t>
            </a:r>
            <a:r>
              <a:rPr b="1" lang="en-US" sz="2500">
                <a:latin typeface="Times New Roman"/>
                <a:ea typeface="Times New Roman"/>
                <a:cs typeface="Times New Roman"/>
                <a:sym typeface="Times New Roman"/>
              </a:rPr>
              <a:t>PLOT</a:t>
            </a:r>
            <a:endParaRPr sz="2700"/>
          </a:p>
        </p:txBody>
      </p:sp>
      <p:pic>
        <p:nvPicPr>
          <p:cNvPr id="342" name="Google Shape;342;p47"/>
          <p:cNvPicPr preferRelativeResize="0"/>
          <p:nvPr/>
        </p:nvPicPr>
        <p:blipFill>
          <a:blip r:embed="rId3">
            <a:alphaModFix/>
          </a:blip>
          <a:stretch>
            <a:fillRect/>
          </a:stretch>
        </p:blipFill>
        <p:spPr>
          <a:xfrm>
            <a:off x="2190750" y="1398377"/>
            <a:ext cx="4762500" cy="33658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8"/>
          <p:cNvSpPr txBox="1"/>
          <p:nvPr>
            <p:ph type="title"/>
          </p:nvPr>
        </p:nvSpPr>
        <p:spPr>
          <a:xfrm>
            <a:off x="3225875" y="200025"/>
            <a:ext cx="2400300" cy="492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US" sz="2460">
                <a:latin typeface="Times New Roman"/>
                <a:ea typeface="Times New Roman"/>
                <a:cs typeface="Times New Roman"/>
                <a:sym typeface="Times New Roman"/>
              </a:rPr>
              <a:t>REFERENCES </a:t>
            </a:r>
            <a:endParaRPr b="1" sz="2460">
              <a:latin typeface="Times New Roman"/>
              <a:ea typeface="Times New Roman"/>
              <a:cs typeface="Times New Roman"/>
              <a:sym typeface="Times New Roman"/>
            </a:endParaRPr>
          </a:p>
        </p:txBody>
      </p:sp>
      <p:sp>
        <p:nvSpPr>
          <p:cNvPr id="348" name="Google Shape;348;p48"/>
          <p:cNvSpPr txBox="1"/>
          <p:nvPr/>
        </p:nvSpPr>
        <p:spPr>
          <a:xfrm>
            <a:off x="203200" y="617925"/>
            <a:ext cx="8593800" cy="4174500"/>
          </a:xfrm>
          <a:prstGeom prst="rect">
            <a:avLst/>
          </a:prstGeom>
          <a:noFill/>
          <a:ln>
            <a:noFill/>
          </a:ln>
        </p:spPr>
        <p:txBody>
          <a:bodyPr anchorCtr="0" anchor="t" bIns="91425" lIns="91425" spcFirstLastPara="1" rIns="91425" wrap="square" tIns="91425">
            <a:spAutoFit/>
          </a:bodyPr>
          <a:lstStyle/>
          <a:p>
            <a:pPr indent="0" lvl="0" marL="0" marR="228600" rtl="0" algn="l">
              <a:lnSpc>
                <a:spcPct val="150000"/>
              </a:lnSpc>
              <a:spcBef>
                <a:spcPts val="1800"/>
              </a:spcBef>
              <a:spcAft>
                <a:spcPts val="0"/>
              </a:spcAft>
              <a:buClr>
                <a:srgbClr val="000000"/>
              </a:buClr>
              <a:buSzPts val="800"/>
              <a:buFont typeface="Arial"/>
              <a:buNone/>
            </a:pPr>
            <a:r>
              <a:t/>
            </a:r>
            <a:endParaRPr b="0" i="0" sz="800" u="none" cap="none" strike="noStrike">
              <a:solidFill>
                <a:srgbClr val="1F1F1F"/>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[1] G. Anantha Rao; </a:t>
            </a:r>
            <a:r>
              <a:rPr lang="en-US" sz="800">
                <a:uFill>
                  <a:noFill/>
                </a:uFill>
                <a:latin typeface="Times New Roman"/>
                <a:ea typeface="Times New Roman"/>
                <a:cs typeface="Times New Roman"/>
                <a:sym typeface="Times New Roman"/>
                <a:hlinkClick r:id="rId3"/>
              </a:rPr>
              <a:t>K. Syamala</a:t>
            </a:r>
            <a:r>
              <a:rPr lang="en-US" sz="800">
                <a:latin typeface="Times New Roman"/>
                <a:ea typeface="Times New Roman"/>
                <a:cs typeface="Times New Roman"/>
                <a:sym typeface="Times New Roman"/>
              </a:rPr>
              <a:t>; P. V. V. Kishore; A. S. C. S. Sastryn, ‘Stabilizing motion tracking using retrieved motion priors’</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,In Proceedings of the IEEE 7th International Conference on Computer and Communication Engineering Technology,2022.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[2] </a:t>
            </a:r>
            <a:r>
              <a:rPr lang="en-US" sz="800">
                <a:uFill>
                  <a:noFill/>
                </a:uFill>
                <a:latin typeface="Times New Roman"/>
                <a:ea typeface="Times New Roman"/>
                <a:cs typeface="Times New Roman"/>
                <a:sym typeface="Times New Roman"/>
                <a:hlinkClick r:id="rId4"/>
              </a:rPr>
              <a:t>Alexandru O. Balan</a:t>
            </a:r>
            <a:r>
              <a:rPr lang="en-US" sz="800">
                <a:latin typeface="Times New Roman"/>
                <a:ea typeface="Times New Roman"/>
                <a:cs typeface="Times New Roman"/>
                <a:sym typeface="Times New Roman"/>
              </a:rPr>
              <a:t>; </a:t>
            </a:r>
            <a:r>
              <a:rPr lang="en-US" sz="800">
                <a:uFill>
                  <a:noFill/>
                </a:uFill>
                <a:latin typeface="Times New Roman"/>
                <a:ea typeface="Times New Roman"/>
                <a:cs typeface="Times New Roman"/>
                <a:sym typeface="Times New Roman"/>
                <a:hlinkClick r:id="rId5"/>
              </a:rPr>
              <a:t>Leonid Sigal</a:t>
            </a:r>
            <a:r>
              <a:rPr lang="en-US" sz="800">
                <a:latin typeface="Times New Roman"/>
                <a:ea typeface="Times New Roman"/>
                <a:cs typeface="Times New Roman"/>
                <a:sym typeface="Times New Roman"/>
              </a:rPr>
              <a:t>; </a:t>
            </a:r>
            <a:r>
              <a:rPr lang="en-US" sz="800">
                <a:uFill>
                  <a:noFill/>
                </a:uFill>
                <a:latin typeface="Times New Roman"/>
                <a:ea typeface="Times New Roman"/>
                <a:cs typeface="Times New Roman"/>
                <a:sym typeface="Times New Roman"/>
                <a:hlinkClick r:id="rId6"/>
              </a:rPr>
              <a:t>Michael J. Black</a:t>
            </a:r>
            <a:r>
              <a:rPr lang="en-US" sz="800">
                <a:latin typeface="Times New Roman"/>
                <a:ea typeface="Times New Roman"/>
                <a:cs typeface="Times New Roman"/>
                <a:sym typeface="Times New Roman"/>
              </a:rPr>
              <a:t>; </a:t>
            </a:r>
            <a:r>
              <a:rPr lang="en-US" sz="800">
                <a:uFill>
                  <a:noFill/>
                </a:uFill>
                <a:latin typeface="Times New Roman"/>
                <a:ea typeface="Times New Roman"/>
                <a:cs typeface="Times New Roman"/>
                <a:sym typeface="Times New Roman"/>
                <a:hlinkClick r:id="rId7"/>
              </a:rPr>
              <a:t>James E. Davis</a:t>
            </a:r>
            <a:r>
              <a:rPr lang="en-US" sz="800">
                <a:latin typeface="Times New Roman"/>
                <a:ea typeface="Times New Roman"/>
                <a:cs typeface="Times New Roman"/>
                <a:sym typeface="Times New Roman"/>
              </a:rPr>
              <a:t>; </a:t>
            </a:r>
            <a:r>
              <a:rPr lang="en-US" sz="800">
                <a:uFill>
                  <a:noFill/>
                </a:uFill>
                <a:latin typeface="Times New Roman"/>
                <a:ea typeface="Times New Roman"/>
                <a:cs typeface="Times New Roman"/>
                <a:sym typeface="Times New Roman"/>
                <a:hlinkClick r:id="rId8"/>
              </a:rPr>
              <a:t>Horst W. Haussecker</a:t>
            </a:r>
            <a:r>
              <a:rPr lang="en-US" sz="800">
                <a:latin typeface="Times New Roman"/>
                <a:ea typeface="Times New Roman"/>
                <a:cs typeface="Times New Roman"/>
                <a:sym typeface="Times New Roman"/>
              </a:rPr>
              <a:t>, ‘Detailed Human Shape and Pose from Images’, IEEE explore,2021.</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[3] Nourah Alswaidan and Mohamed El Bachir Menai, ‘A survey of state-of-the-art approaches for emotion recognition in text’, Springer,2020.</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[4] Simon Hadfield and Richard Bowden, ‘Kinecting the dots: Particle based scene flow from depth sensors’, IEEE explore,2020</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[5] Amit Bleiweiss, Eran Eilat Gershom Kutliroff, ‘Markerless motion capture using a single depth sensor’, ACM,2020.</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[6] Mehmet Berkehan Akçay and Kemal Oğuz, ‘Speech emotion recognition:Emotional models, databases, features, preprocessing methods, supporting modalities, and classifiers’, ELSEVIER,2020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[7] Fatemeh Noroozi; Ciprian Adrian Corneanu; Dorota Kamińska; Tomasz Sapiński; Sergio Escalera, ‘American Sign Language Recognition using Deep Learning and Computer Vision’, IEEE explore,2020</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[8]Muneer Al-Hammadi; Ghulam Muhammad:Wadood Abdul; Mansour Alsulaiman; Mohamed A. Bencherif; Mohamed Amin, ‘Hand Gesture Recognition for Sign Language Using 3DCNN’, IEEE explore,2020</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[9] </a:t>
            </a:r>
            <a:r>
              <a:rPr lang="en-US" sz="800">
                <a:uFill>
                  <a:noFill/>
                </a:uFill>
                <a:latin typeface="Times New Roman"/>
                <a:ea typeface="Times New Roman"/>
                <a:cs typeface="Times New Roman"/>
                <a:sym typeface="Times New Roman"/>
                <a:hlinkClick r:id="rId9"/>
              </a:rPr>
              <a:t>J.M. Coughlan</a:t>
            </a:r>
            <a:r>
              <a:rPr lang="en-US" sz="800">
                <a:latin typeface="Times New Roman"/>
                <a:ea typeface="Times New Roman"/>
                <a:cs typeface="Times New Roman"/>
                <a:sym typeface="Times New Roman"/>
              </a:rPr>
              <a:t>; </a:t>
            </a:r>
            <a:r>
              <a:rPr lang="en-US" sz="800">
                <a:uFill>
                  <a:noFill/>
                </a:uFill>
                <a:latin typeface="Times New Roman"/>
                <a:ea typeface="Times New Roman"/>
                <a:cs typeface="Times New Roman"/>
                <a:sym typeface="Times New Roman"/>
                <a:hlinkClick r:id="rId10"/>
              </a:rPr>
              <a:t>A.L. Yuille</a:t>
            </a:r>
            <a:r>
              <a:rPr lang="en-US" sz="800">
                <a:latin typeface="Times New Roman"/>
                <a:ea typeface="Times New Roman"/>
                <a:cs typeface="Times New Roman"/>
                <a:sym typeface="Times New Roman"/>
              </a:rPr>
              <a:t>, ‘Manhattan World: compass direction from a single image by Bayesian inference’, IEEE explore,2019.</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[10] Jonathan Deutscher ,Ian Reid, ‘Articulated Body Motion Capture by Stochastic Search’, SPRINGER,2019.</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[11] G. Anantha Rao; K. Syamala; P. V. V. Kishore; A. S. C. S. Sastryn, ‘Deep convolutional neural networks for sign language recognition’, IEEE explore,2019.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 </a:t>
            </a:r>
            <a:endParaRPr sz="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US" sz="800">
                <a:latin typeface="Times New Roman"/>
                <a:ea typeface="Times New Roman"/>
                <a:cs typeface="Times New Roman"/>
                <a:sym typeface="Times New Roman"/>
              </a:rPr>
              <a:t>[12] </a:t>
            </a:r>
            <a:r>
              <a:rPr lang="en-US" sz="800">
                <a:uFill>
                  <a:noFill/>
                </a:uFill>
                <a:latin typeface="Times New Roman"/>
                <a:ea typeface="Times New Roman"/>
                <a:cs typeface="Times New Roman"/>
                <a:sym typeface="Times New Roman"/>
                <a:hlinkClick r:id="rId11"/>
              </a:rPr>
              <a:t>J. Deutscher</a:t>
            </a:r>
            <a:r>
              <a:rPr lang="en-US" sz="800">
                <a:latin typeface="Times New Roman"/>
                <a:ea typeface="Times New Roman"/>
                <a:cs typeface="Times New Roman"/>
                <a:sym typeface="Times New Roman"/>
              </a:rPr>
              <a:t>; </a:t>
            </a:r>
            <a:r>
              <a:rPr lang="en-US" sz="800">
                <a:uFill>
                  <a:noFill/>
                </a:uFill>
                <a:latin typeface="Times New Roman"/>
                <a:ea typeface="Times New Roman"/>
                <a:cs typeface="Times New Roman"/>
                <a:sym typeface="Times New Roman"/>
                <a:hlinkClick r:id="rId12"/>
              </a:rPr>
              <a:t>B. North</a:t>
            </a:r>
            <a:r>
              <a:rPr lang="en-US" sz="800">
                <a:latin typeface="Times New Roman"/>
                <a:ea typeface="Times New Roman"/>
                <a:cs typeface="Times New Roman"/>
                <a:sym typeface="Times New Roman"/>
              </a:rPr>
              <a:t>; </a:t>
            </a:r>
            <a:r>
              <a:rPr lang="en-US" sz="800">
                <a:uFill>
                  <a:noFill/>
                </a:uFill>
                <a:latin typeface="Times New Roman"/>
                <a:ea typeface="Times New Roman"/>
                <a:cs typeface="Times New Roman"/>
                <a:sym typeface="Times New Roman"/>
                <a:hlinkClick r:id="rId13"/>
              </a:rPr>
              <a:t>B. Bascle</a:t>
            </a:r>
            <a:r>
              <a:rPr lang="en-US" sz="800">
                <a:latin typeface="Times New Roman"/>
                <a:ea typeface="Times New Roman"/>
                <a:cs typeface="Times New Roman"/>
                <a:sym typeface="Times New Roman"/>
              </a:rPr>
              <a:t>; </a:t>
            </a:r>
            <a:r>
              <a:rPr lang="en-US" sz="800">
                <a:uFill>
                  <a:noFill/>
                </a:uFill>
                <a:latin typeface="Times New Roman"/>
                <a:ea typeface="Times New Roman"/>
                <a:cs typeface="Times New Roman"/>
                <a:sym typeface="Times New Roman"/>
                <a:hlinkClick r:id="rId14"/>
              </a:rPr>
              <a:t>A. Blake</a:t>
            </a:r>
            <a:r>
              <a:rPr lang="en-US" sz="800">
                <a:latin typeface="Times New Roman"/>
                <a:ea typeface="Times New Roman"/>
                <a:cs typeface="Times New Roman"/>
                <a:sym typeface="Times New Roman"/>
              </a:rPr>
              <a:t>, ‘ Tracking through singularities and discontinuities by random sampling’, IEEE explore,2018</a:t>
            </a:r>
            <a:endParaRPr sz="800">
              <a:solidFill>
                <a:srgbClr val="1F1F1F"/>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7"/>
          <p:cNvSpPr txBox="1"/>
          <p:nvPr>
            <p:ph type="title"/>
          </p:nvPr>
        </p:nvSpPr>
        <p:spPr>
          <a:xfrm>
            <a:off x="1096791" y="521276"/>
            <a:ext cx="6571200" cy="530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lt2"/>
              </a:buClr>
              <a:buSzPts val="2400"/>
              <a:buFont typeface="Times New Roman"/>
              <a:buNone/>
            </a:pPr>
            <a:r>
              <a:rPr lang="en-US" sz="2400">
                <a:latin typeface="Times New Roman"/>
                <a:ea typeface="Times New Roman"/>
                <a:cs typeface="Times New Roman"/>
                <a:sym typeface="Times New Roman"/>
              </a:rPr>
              <a:t>                               </a:t>
            </a:r>
            <a:r>
              <a:rPr b="1" lang="en-US" sz="2000">
                <a:latin typeface="Times New Roman"/>
                <a:ea typeface="Times New Roman"/>
                <a:cs typeface="Times New Roman"/>
                <a:sym typeface="Times New Roman"/>
              </a:rPr>
              <a:t>  MOTIVATION</a:t>
            </a:r>
            <a:r>
              <a:rPr lang="en-US"/>
              <a:t>     </a:t>
            </a:r>
            <a:endParaRPr/>
          </a:p>
        </p:txBody>
      </p:sp>
      <p:sp>
        <p:nvSpPr>
          <p:cNvPr id="153" name="Google Shape;153;p17"/>
          <p:cNvSpPr txBox="1"/>
          <p:nvPr/>
        </p:nvSpPr>
        <p:spPr>
          <a:xfrm>
            <a:off x="244050" y="1514075"/>
            <a:ext cx="8655900" cy="2108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US" sz="1000">
                <a:latin typeface="Times New Roman"/>
                <a:ea typeface="Times New Roman"/>
                <a:cs typeface="Times New Roman"/>
                <a:sym typeface="Times New Roman"/>
              </a:rPr>
              <a:t>Existing methods often focus on specific tasks like pedestrian detection or limited pose estimation for specific body parts. The authors propose a more generic model applicable to a wider range of scenarios.</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US" sz="1000">
                <a:latin typeface="Times New Roman"/>
                <a:ea typeface="Times New Roman"/>
                <a:cs typeface="Times New Roman"/>
                <a:sym typeface="Times New Roman"/>
              </a:rPr>
              <a:t>● Proposed Approach: The paper leverages the pictorial structures framework. This allows their model to handle a variety of human poses, from simple standing postures to complex athletic movements. It can also</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US" sz="1000">
                <a:latin typeface="Times New Roman"/>
                <a:ea typeface="Times New Roman"/>
                <a:cs typeface="Times New Roman"/>
                <a:sym typeface="Times New Roman"/>
              </a:rPr>
              <a:t>handle upper-body detection and pose estimation.</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US" sz="1000">
                <a:latin typeface="Times New Roman"/>
                <a:ea typeface="Times New Roman"/>
                <a:cs typeface="Times New Roman"/>
                <a:sym typeface="Times New Roman"/>
              </a:rPr>
              <a:t>● Key Contributions: This research demonstrates that a single model can effectively address both people detection and articulated pose estimation. It provides a framework that can handle a wider variety of human</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US" sz="1000">
                <a:latin typeface="Times New Roman"/>
                <a:ea typeface="Times New Roman"/>
                <a:cs typeface="Times New Roman"/>
                <a:sym typeface="Times New Roman"/>
              </a:rPr>
              <a:t>poses and scenarios compared to previous methods.</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0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8"/>
          <p:cNvSpPr txBox="1"/>
          <p:nvPr>
            <p:ph type="title"/>
          </p:nvPr>
        </p:nvSpPr>
        <p:spPr>
          <a:xfrm>
            <a:off x="2478600" y="378375"/>
            <a:ext cx="3884700" cy="58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b="1" lang="en-US" sz="2000">
                <a:latin typeface="Times New Roman"/>
                <a:ea typeface="Times New Roman"/>
                <a:cs typeface="Times New Roman"/>
                <a:sym typeface="Times New Roman"/>
              </a:rPr>
              <a:t>REQUIREMENT GATHERING</a:t>
            </a:r>
            <a:endParaRPr b="1" sz="2000">
              <a:latin typeface="Times New Roman"/>
              <a:ea typeface="Times New Roman"/>
              <a:cs typeface="Times New Roman"/>
              <a:sym typeface="Times New Roman"/>
            </a:endParaRPr>
          </a:p>
        </p:txBody>
      </p:sp>
      <p:sp>
        <p:nvSpPr>
          <p:cNvPr id="159" name="Google Shape;159;p18"/>
          <p:cNvSpPr txBox="1"/>
          <p:nvPr>
            <p:ph idx="1" type="body"/>
          </p:nvPr>
        </p:nvSpPr>
        <p:spPr>
          <a:xfrm>
            <a:off x="360050" y="1058025"/>
            <a:ext cx="8280900" cy="35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000">
                <a:solidFill>
                  <a:srgbClr val="000000"/>
                </a:solidFill>
                <a:latin typeface="Times New Roman"/>
                <a:ea typeface="Times New Roman"/>
                <a:cs typeface="Times New Roman"/>
                <a:sym typeface="Times New Roman"/>
              </a:rPr>
              <a:t>INTEGRATION REQUIREMENTS:</a:t>
            </a:r>
            <a:endParaRPr b="1"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US" sz="1000">
                <a:solidFill>
                  <a:srgbClr val="000000"/>
                </a:solidFill>
                <a:latin typeface="Times New Roman"/>
                <a:ea typeface="Times New Roman"/>
                <a:cs typeface="Times New Roman"/>
                <a:sym typeface="Times New Roman"/>
              </a:rPr>
              <a:t>Determine if the chatbot needs to integrate with other software or platforms. For example, it might need to access data from spreadsheets, databases, or cloud storage. Such as Python, mediapipe, Open CV and numpy.</a:t>
            </a:r>
            <a:endParaRPr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b="1" lang="en-US" sz="1000">
                <a:solidFill>
                  <a:srgbClr val="000000"/>
                </a:solidFill>
                <a:latin typeface="Times New Roman"/>
                <a:ea typeface="Times New Roman"/>
                <a:cs typeface="Times New Roman"/>
                <a:sym typeface="Times New Roman"/>
              </a:rPr>
              <a:t>DATA REQUIREMENTS:</a:t>
            </a:r>
            <a:endParaRPr b="1"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US" sz="1000">
                <a:solidFill>
                  <a:srgbClr val="000000"/>
                </a:solidFill>
                <a:latin typeface="Times New Roman"/>
                <a:ea typeface="Times New Roman"/>
                <a:cs typeface="Times New Roman"/>
                <a:sym typeface="Times New Roman"/>
              </a:rPr>
              <a:t>It massive and diverse dataset, thousands or even millions of labeled images and videos. Each one should showcase various body language cues and their corresponding emotions. Imagine a library of confident poses, nervous fidgets, and joyful smiles, all captured and labeled for the system to learn from.High-resolution images and videos free from noise are crucial. This ensures the system learns from clear examples, not blurry distractions.</a:t>
            </a:r>
            <a:endParaRPr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US" sz="1000">
                <a:solidFill>
                  <a:srgbClr val="000000"/>
                </a:solidFill>
                <a:latin typeface="Times New Roman"/>
                <a:ea typeface="Times New Roman"/>
                <a:cs typeface="Times New Roman"/>
                <a:sym typeface="Times New Roman"/>
              </a:rPr>
              <a:t>2-4 GB for a simple model.</a:t>
            </a:r>
            <a:endParaRPr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US" sz="1000">
                <a:solidFill>
                  <a:srgbClr val="000000"/>
                </a:solidFill>
                <a:latin typeface="Times New Roman"/>
                <a:ea typeface="Times New Roman"/>
                <a:cs typeface="Times New Roman"/>
                <a:sym typeface="Times New Roman"/>
              </a:rPr>
              <a:t>4-8 GB for the Moderate model.</a:t>
            </a:r>
            <a:endParaRPr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US" sz="1000">
                <a:solidFill>
                  <a:srgbClr val="000000"/>
                </a:solidFill>
                <a:latin typeface="Times New Roman"/>
                <a:ea typeface="Times New Roman"/>
                <a:cs typeface="Times New Roman"/>
                <a:sym typeface="Times New Roman"/>
              </a:rPr>
              <a:t>16 GB for High complexity models.</a:t>
            </a:r>
            <a:endParaRPr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b="1" lang="en-US" sz="1000">
                <a:solidFill>
                  <a:srgbClr val="000000"/>
                </a:solidFill>
                <a:latin typeface="Times New Roman"/>
                <a:ea typeface="Times New Roman"/>
                <a:cs typeface="Times New Roman"/>
                <a:sym typeface="Times New Roman"/>
              </a:rPr>
              <a:t>USER INTERFACE REQUIREMENTS:</a:t>
            </a:r>
            <a:endParaRPr b="1" sz="10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US" sz="1000">
                <a:solidFill>
                  <a:srgbClr val="000000"/>
                </a:solidFill>
                <a:latin typeface="Times New Roman"/>
                <a:ea typeface="Times New Roman"/>
                <a:cs typeface="Times New Roman"/>
                <a:sym typeface="Times New Roman"/>
              </a:rPr>
              <a:t>It is also known as system's brain. Popular frameworks like TensorFlow or PyTorch provide the foundation for building and training the Convolutional Neural Network (CNN) that will become the core of the system.</a:t>
            </a:r>
            <a:endParaRPr sz="1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1300"/>
              <a:buNone/>
            </a:pPr>
            <a:r>
              <a:t/>
            </a:r>
            <a:endParaRPr sz="1000">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9"/>
          <p:cNvSpPr txBox="1"/>
          <p:nvPr>
            <p:ph type="title"/>
          </p:nvPr>
        </p:nvSpPr>
        <p:spPr>
          <a:xfrm>
            <a:off x="881288" y="114250"/>
            <a:ext cx="7038900" cy="4860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lt2"/>
              </a:buClr>
              <a:buSzPct val="88888"/>
              <a:buFont typeface="Times New Roman"/>
              <a:buNone/>
            </a:pPr>
            <a:r>
              <a:rPr lang="en-US">
                <a:latin typeface="Times New Roman"/>
                <a:ea typeface="Times New Roman"/>
                <a:cs typeface="Times New Roman"/>
                <a:sym typeface="Times New Roman"/>
              </a:rPr>
              <a:t>                        </a:t>
            </a:r>
            <a:r>
              <a:rPr b="1" lang="en-US" sz="2000">
                <a:latin typeface="Times New Roman"/>
                <a:ea typeface="Times New Roman"/>
                <a:cs typeface="Times New Roman"/>
                <a:sym typeface="Times New Roman"/>
              </a:rPr>
              <a:t>LITERATURE SURVEY </a:t>
            </a:r>
            <a:endParaRPr/>
          </a:p>
        </p:txBody>
      </p:sp>
      <p:sp>
        <p:nvSpPr>
          <p:cNvPr id="165" name="Google Shape;165;p19"/>
          <p:cNvSpPr txBox="1"/>
          <p:nvPr>
            <p:ph idx="1" type="body"/>
          </p:nvPr>
        </p:nvSpPr>
        <p:spPr>
          <a:xfrm>
            <a:off x="212638" y="1375375"/>
            <a:ext cx="8706900" cy="3553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300"/>
              <a:buNone/>
            </a:pPr>
            <a:r>
              <a:rPr b="1" lang="en-US" sz="800">
                <a:solidFill>
                  <a:srgbClr val="1F1F1F"/>
                </a:solidFill>
                <a:latin typeface="Times New Roman"/>
                <a:ea typeface="Times New Roman"/>
                <a:cs typeface="Times New Roman"/>
                <a:sym typeface="Times New Roman"/>
              </a:rPr>
              <a:t>Methodology:</a:t>
            </a:r>
            <a:r>
              <a:rPr lang="en-US" sz="700">
                <a:solidFill>
                  <a:srgbClr val="1F1F1F"/>
                </a:solidFill>
                <a:latin typeface="Times New Roman"/>
                <a:ea typeface="Times New Roman"/>
                <a:cs typeface="Times New Roman"/>
                <a:sym typeface="Times New Roman"/>
              </a:rPr>
              <a:t>This paper proposes a novel 3D Convolutional Neural Network (CNN) architecture for sign language recognition. It leverages multiple data sources:</a:t>
            </a:r>
            <a:endParaRPr sz="700">
              <a:solidFill>
                <a:srgbClr val="1F1F1F"/>
              </a:solidFill>
              <a:latin typeface="Times New Roman"/>
              <a:ea typeface="Times New Roman"/>
              <a:cs typeface="Times New Roman"/>
              <a:sym typeface="Times New Roman"/>
            </a:endParaRPr>
          </a:p>
          <a:p>
            <a:pPr indent="-273050" lvl="0" marL="457200" rtl="0" algn="just">
              <a:lnSpc>
                <a:spcPct val="115000"/>
              </a:lnSpc>
              <a:spcBef>
                <a:spcPts val="0"/>
              </a:spcBef>
              <a:spcAft>
                <a:spcPts val="0"/>
              </a:spcAft>
              <a:buClr>
                <a:srgbClr val="1F1F1F"/>
              </a:buClr>
              <a:buSzPts val="700"/>
              <a:buFont typeface="Times New Roman"/>
              <a:buChar char="●"/>
            </a:pPr>
            <a:r>
              <a:rPr lang="en-US" sz="700">
                <a:solidFill>
                  <a:srgbClr val="1F1F1F"/>
                </a:solidFill>
                <a:latin typeface="Times New Roman"/>
                <a:ea typeface="Times New Roman"/>
                <a:cs typeface="Times New Roman"/>
                <a:sym typeface="Times New Roman"/>
              </a:rPr>
              <a:t>Color video stream: Provides RGB information about hand shapes and body movements.</a:t>
            </a:r>
            <a:endParaRPr sz="700">
              <a:latin typeface="Times New Roman"/>
              <a:ea typeface="Times New Roman"/>
              <a:cs typeface="Times New Roman"/>
              <a:sym typeface="Times New Roman"/>
            </a:endParaRPr>
          </a:p>
          <a:p>
            <a:pPr indent="-273050" lvl="0" marL="457200" rtl="0" algn="just">
              <a:lnSpc>
                <a:spcPct val="115000"/>
              </a:lnSpc>
              <a:spcBef>
                <a:spcPts val="0"/>
              </a:spcBef>
              <a:spcAft>
                <a:spcPts val="0"/>
              </a:spcAft>
              <a:buClr>
                <a:srgbClr val="1F1F1F"/>
              </a:buClr>
              <a:buSzPts val="700"/>
              <a:buFont typeface="Times New Roman"/>
              <a:buChar char="●"/>
            </a:pPr>
            <a:r>
              <a:rPr lang="en-US" sz="700">
                <a:solidFill>
                  <a:srgbClr val="1F1F1F"/>
                </a:solidFill>
                <a:latin typeface="Times New Roman"/>
                <a:ea typeface="Times New Roman"/>
                <a:cs typeface="Times New Roman"/>
                <a:sym typeface="Times New Roman"/>
              </a:rPr>
              <a:t>Depth video stream: Offers distance information for better understanding of hand and body positions.</a:t>
            </a:r>
            <a:endParaRPr sz="700">
              <a:solidFill>
                <a:srgbClr val="404040"/>
              </a:solidFill>
              <a:latin typeface="Times New Roman"/>
              <a:ea typeface="Times New Roman"/>
              <a:cs typeface="Times New Roman"/>
              <a:sym typeface="Times New Roman"/>
            </a:endParaRPr>
          </a:p>
          <a:p>
            <a:pPr indent="-273050" lvl="0" marL="457200" rtl="0" algn="just">
              <a:lnSpc>
                <a:spcPct val="115000"/>
              </a:lnSpc>
              <a:spcBef>
                <a:spcPts val="0"/>
              </a:spcBef>
              <a:spcAft>
                <a:spcPts val="0"/>
              </a:spcAft>
              <a:buClr>
                <a:srgbClr val="1F1F1F"/>
              </a:buClr>
              <a:buSzPts val="700"/>
              <a:buFont typeface="Times New Roman"/>
              <a:buChar char="●"/>
            </a:pPr>
            <a:r>
              <a:rPr lang="en-US" sz="700">
                <a:solidFill>
                  <a:srgbClr val="1F1F1F"/>
                </a:solidFill>
                <a:latin typeface="Times New Roman"/>
                <a:ea typeface="Times New Roman"/>
                <a:cs typeface="Times New Roman"/>
                <a:sym typeface="Times New Roman"/>
              </a:rPr>
              <a:t> Body skeleton data: Tracks key body joint locations, capturing motion trajectories.</a:t>
            </a:r>
            <a:endParaRPr sz="700">
              <a:solidFill>
                <a:srgbClr val="1F1F1F"/>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300"/>
              <a:buNone/>
            </a:pPr>
            <a:r>
              <a:t/>
            </a:r>
            <a:endParaRPr sz="700">
              <a:solidFill>
                <a:srgbClr val="1F1F1F"/>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300"/>
              <a:buNone/>
            </a:pPr>
            <a:r>
              <a:rPr lang="en-US" sz="700">
                <a:solidFill>
                  <a:srgbClr val="1F1F1F"/>
                </a:solidFill>
                <a:latin typeface="Times New Roman"/>
                <a:ea typeface="Times New Roman"/>
                <a:cs typeface="Times New Roman"/>
                <a:sym typeface="Times New Roman"/>
              </a:rPr>
              <a:t>The key innovation lies in using 3D convolution kernels applied to capture features across both spatial and temporal dimensions (multiple video frames). This  allows the model to extract motion  information crucial for sign language recognition.</a:t>
            </a:r>
            <a:endParaRPr sz="700">
              <a:solidFill>
                <a:srgbClr val="1F1F1F"/>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300"/>
              <a:buNone/>
            </a:pPr>
            <a:r>
              <a:t/>
            </a:r>
            <a:endParaRPr sz="800">
              <a:solidFill>
                <a:srgbClr val="1F1F1F"/>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300"/>
              <a:buNone/>
            </a:pPr>
            <a:r>
              <a:rPr b="1" lang="en-US" sz="800">
                <a:solidFill>
                  <a:srgbClr val="1F1F1F"/>
                </a:solidFill>
                <a:latin typeface="Times New Roman"/>
                <a:ea typeface="Times New Roman"/>
                <a:cs typeface="Times New Roman"/>
                <a:sym typeface="Times New Roman"/>
              </a:rPr>
              <a:t>Advantages:</a:t>
            </a:r>
            <a:endParaRPr b="1" sz="800">
              <a:solidFill>
                <a:srgbClr val="1F1F1F"/>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300"/>
              <a:buNone/>
            </a:pPr>
            <a:r>
              <a:t/>
            </a:r>
            <a:endParaRPr b="1" sz="800">
              <a:solidFill>
                <a:srgbClr val="1F1F1F"/>
              </a:solidFill>
              <a:latin typeface="Times New Roman"/>
              <a:ea typeface="Times New Roman"/>
              <a:cs typeface="Times New Roman"/>
              <a:sym typeface="Times New Roman"/>
            </a:endParaRPr>
          </a:p>
          <a:p>
            <a:pPr indent="-273050" lvl="0" marL="457200" rtl="0" algn="just">
              <a:lnSpc>
                <a:spcPct val="115000"/>
              </a:lnSpc>
              <a:spcBef>
                <a:spcPts val="0"/>
              </a:spcBef>
              <a:spcAft>
                <a:spcPts val="0"/>
              </a:spcAft>
              <a:buClr>
                <a:srgbClr val="1F1F1F"/>
              </a:buClr>
              <a:buSzPts val="700"/>
              <a:buFont typeface="Times New Roman"/>
              <a:buChar char="●"/>
            </a:pPr>
            <a:r>
              <a:rPr b="1" lang="en-US" sz="700">
                <a:solidFill>
                  <a:srgbClr val="1F1F1F"/>
                </a:solidFill>
                <a:latin typeface="Times New Roman"/>
                <a:ea typeface="Times New Roman"/>
                <a:cs typeface="Times New Roman"/>
                <a:sym typeface="Times New Roman"/>
              </a:rPr>
              <a:t>Improved accuracy: </a:t>
            </a:r>
            <a:r>
              <a:rPr lang="en-US" sz="700">
                <a:solidFill>
                  <a:srgbClr val="1F1F1F"/>
                </a:solidFill>
                <a:latin typeface="Times New Roman"/>
                <a:ea typeface="Times New Roman"/>
                <a:cs typeface="Times New Roman"/>
                <a:sym typeface="Times New Roman"/>
              </a:rPr>
              <a:t>Utilizing multiple data sources and capturing motion information leads to better recognition of sign language gestures compared to traditional feature-based methods.</a:t>
            </a:r>
            <a:endParaRPr sz="700">
              <a:latin typeface="Times New Roman"/>
              <a:ea typeface="Times New Roman"/>
              <a:cs typeface="Times New Roman"/>
              <a:sym typeface="Times New Roman"/>
            </a:endParaRPr>
          </a:p>
          <a:p>
            <a:pPr indent="-273050" lvl="0" marL="457200" rtl="0" algn="just">
              <a:lnSpc>
                <a:spcPct val="115000"/>
              </a:lnSpc>
              <a:spcBef>
                <a:spcPts val="0"/>
              </a:spcBef>
              <a:spcAft>
                <a:spcPts val="0"/>
              </a:spcAft>
              <a:buClr>
                <a:srgbClr val="1F1F1F"/>
              </a:buClr>
              <a:buSzPts val="700"/>
              <a:buFont typeface="Times New Roman"/>
              <a:buChar char="●"/>
            </a:pPr>
            <a:r>
              <a:rPr b="1" lang="en-US" sz="700">
                <a:solidFill>
                  <a:srgbClr val="1F1F1F"/>
                </a:solidFill>
                <a:latin typeface="Times New Roman"/>
                <a:ea typeface="Times New Roman"/>
                <a:cs typeface="Times New Roman"/>
                <a:sym typeface="Times New Roman"/>
              </a:rPr>
              <a:t>Robustness: </a:t>
            </a:r>
            <a:r>
              <a:rPr lang="en-US" sz="700">
                <a:solidFill>
                  <a:srgbClr val="1F1F1F"/>
                </a:solidFill>
                <a:latin typeface="Times New Roman"/>
                <a:ea typeface="Times New Roman"/>
                <a:cs typeface="Times New Roman"/>
                <a:sym typeface="Times New Roman"/>
              </a:rPr>
              <a:t>Subsampling layers improve resilience to slight variations in hand and body movements, making the model more practical for real-world use.</a:t>
            </a:r>
            <a:endParaRPr sz="700">
              <a:latin typeface="Times New Roman"/>
              <a:ea typeface="Times New Roman"/>
              <a:cs typeface="Times New Roman"/>
              <a:sym typeface="Times New Roman"/>
            </a:endParaRPr>
          </a:p>
          <a:p>
            <a:pPr indent="-273050" lvl="0" marL="457200" rtl="0" algn="just">
              <a:lnSpc>
                <a:spcPct val="115000"/>
              </a:lnSpc>
              <a:spcBef>
                <a:spcPts val="0"/>
              </a:spcBef>
              <a:spcAft>
                <a:spcPts val="0"/>
              </a:spcAft>
              <a:buClr>
                <a:srgbClr val="1F1F1F"/>
              </a:buClr>
              <a:buSzPts val="700"/>
              <a:buFont typeface="Times New Roman"/>
              <a:buChar char="●"/>
            </a:pPr>
            <a:r>
              <a:rPr b="1" lang="en-US" sz="700">
                <a:solidFill>
                  <a:srgbClr val="1F1F1F"/>
                </a:solidFill>
                <a:latin typeface="Times New Roman"/>
                <a:ea typeface="Times New Roman"/>
                <a:cs typeface="Times New Roman"/>
                <a:sym typeface="Times New Roman"/>
              </a:rPr>
              <a:t>Automatic feature extraction: </a:t>
            </a:r>
            <a:r>
              <a:rPr lang="en-US" sz="700">
                <a:solidFill>
                  <a:srgbClr val="1F1F1F"/>
                </a:solidFill>
                <a:latin typeface="Times New Roman"/>
                <a:ea typeface="Times New Roman"/>
                <a:cs typeface="Times New Roman"/>
                <a:sym typeface="Times New Roman"/>
              </a:rPr>
              <a:t>CNNs learn features directly from the raw data, eliminating the need for manual feature engineering, which can be tedious and prone to bias.</a:t>
            </a:r>
            <a:endParaRPr sz="700">
              <a:solidFill>
                <a:srgbClr val="1F1F1F"/>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300"/>
              <a:buNone/>
            </a:pPr>
            <a:r>
              <a:t/>
            </a:r>
            <a:endParaRPr sz="800">
              <a:solidFill>
                <a:srgbClr val="1F1F1F"/>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300"/>
              <a:buNone/>
            </a:pPr>
            <a:r>
              <a:rPr b="1" lang="en-US" sz="800">
                <a:solidFill>
                  <a:srgbClr val="1F1F1F"/>
                </a:solidFill>
                <a:latin typeface="Times New Roman"/>
                <a:ea typeface="Times New Roman"/>
                <a:cs typeface="Times New Roman"/>
                <a:sym typeface="Times New Roman"/>
              </a:rPr>
              <a:t>Disadvantages:</a:t>
            </a:r>
            <a:endParaRPr b="1" sz="800">
              <a:solidFill>
                <a:srgbClr val="1F1F1F"/>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300"/>
              <a:buNone/>
            </a:pPr>
            <a:r>
              <a:t/>
            </a:r>
            <a:endParaRPr b="1" sz="800">
              <a:solidFill>
                <a:srgbClr val="1F1F1F"/>
              </a:solidFill>
              <a:latin typeface="Times New Roman"/>
              <a:ea typeface="Times New Roman"/>
              <a:cs typeface="Times New Roman"/>
              <a:sym typeface="Times New Roman"/>
            </a:endParaRPr>
          </a:p>
          <a:p>
            <a:pPr indent="-273050" lvl="0" marL="457200" rtl="0" algn="just">
              <a:lnSpc>
                <a:spcPct val="115000"/>
              </a:lnSpc>
              <a:spcBef>
                <a:spcPts val="0"/>
              </a:spcBef>
              <a:spcAft>
                <a:spcPts val="0"/>
              </a:spcAft>
              <a:buClr>
                <a:srgbClr val="1F1F1F"/>
              </a:buClr>
              <a:buSzPts val="700"/>
              <a:buFont typeface="Times New Roman"/>
              <a:buChar char="●"/>
            </a:pPr>
            <a:r>
              <a:rPr b="1" lang="en-US" sz="700">
                <a:solidFill>
                  <a:srgbClr val="1F1F1F"/>
                </a:solidFill>
                <a:latin typeface="Times New Roman"/>
                <a:ea typeface="Times New Roman"/>
                <a:cs typeface="Times New Roman"/>
                <a:sym typeface="Times New Roman"/>
              </a:rPr>
              <a:t>Computational cost:</a:t>
            </a:r>
            <a:r>
              <a:rPr lang="en-US" sz="700">
                <a:solidFill>
                  <a:srgbClr val="1F1F1F"/>
                </a:solidFill>
                <a:latin typeface="Times New Roman"/>
                <a:ea typeface="Times New Roman"/>
                <a:cs typeface="Times New Roman"/>
                <a:sym typeface="Times New Roman"/>
              </a:rPr>
              <a:t> Training 3D CNNs can be computationally expensive and time-consuming due to the large amount of data and complex calculations involved.</a:t>
            </a:r>
            <a:endParaRPr sz="700">
              <a:latin typeface="Times New Roman"/>
              <a:ea typeface="Times New Roman"/>
              <a:cs typeface="Times New Roman"/>
              <a:sym typeface="Times New Roman"/>
            </a:endParaRPr>
          </a:p>
          <a:p>
            <a:pPr indent="-273050" lvl="0" marL="457200" rtl="0" algn="just">
              <a:lnSpc>
                <a:spcPct val="115000"/>
              </a:lnSpc>
              <a:spcBef>
                <a:spcPts val="0"/>
              </a:spcBef>
              <a:spcAft>
                <a:spcPts val="0"/>
              </a:spcAft>
              <a:buClr>
                <a:srgbClr val="1F1F1F"/>
              </a:buClr>
              <a:buSzPts val="700"/>
              <a:buFont typeface="Times New Roman"/>
              <a:buChar char="●"/>
            </a:pPr>
            <a:r>
              <a:rPr b="1" lang="en-US" sz="700">
                <a:solidFill>
                  <a:srgbClr val="1F1F1F"/>
                </a:solidFill>
                <a:latin typeface="Times New Roman"/>
                <a:ea typeface="Times New Roman"/>
                <a:cs typeface="Times New Roman"/>
                <a:sym typeface="Times New Roman"/>
              </a:rPr>
              <a:t>Data dependence: </a:t>
            </a:r>
            <a:r>
              <a:rPr lang="en-US" sz="700">
                <a:solidFill>
                  <a:srgbClr val="1F1F1F"/>
                </a:solidFill>
                <a:latin typeface="Times New Roman"/>
                <a:ea typeface="Times New Roman"/>
                <a:cs typeface="Times New Roman"/>
                <a:sym typeface="Times New Roman"/>
              </a:rPr>
              <a:t>The model's performance relies heavily on the quality and size of the training data. Insufficient or biased data can lead to inaccurate recognition.</a:t>
            </a:r>
            <a:endParaRPr sz="700">
              <a:latin typeface="Times New Roman"/>
              <a:ea typeface="Times New Roman"/>
              <a:cs typeface="Times New Roman"/>
              <a:sym typeface="Times New Roman"/>
            </a:endParaRPr>
          </a:p>
          <a:p>
            <a:pPr indent="-273050" lvl="0" marL="457200" rtl="0" algn="just">
              <a:lnSpc>
                <a:spcPct val="115000"/>
              </a:lnSpc>
              <a:spcBef>
                <a:spcPts val="0"/>
              </a:spcBef>
              <a:spcAft>
                <a:spcPts val="0"/>
              </a:spcAft>
              <a:buClr>
                <a:srgbClr val="1F1F1F"/>
              </a:buClr>
              <a:buSzPts val="700"/>
              <a:buFont typeface="Times New Roman"/>
              <a:buChar char="●"/>
            </a:pPr>
            <a:r>
              <a:rPr b="1" lang="en-US" sz="700">
                <a:solidFill>
                  <a:srgbClr val="1F1F1F"/>
                </a:solidFill>
                <a:latin typeface="Times New Roman"/>
                <a:ea typeface="Times New Roman"/>
                <a:cs typeface="Times New Roman"/>
                <a:sym typeface="Times New Roman"/>
              </a:rPr>
              <a:t>Limited vocabulary:</a:t>
            </a:r>
            <a:r>
              <a:rPr lang="en-US" sz="700">
                <a:solidFill>
                  <a:srgbClr val="1F1F1F"/>
                </a:solidFill>
                <a:latin typeface="Times New Roman"/>
                <a:ea typeface="Times New Roman"/>
                <a:cs typeface="Times New Roman"/>
                <a:sym typeface="Times New Roman"/>
              </a:rPr>
              <a:t> This specific model is trained on 25 sign words, while sign languages consist of hundreds or even thousands of signs. Expanding the vocabulary requires significantly more data and training time.</a:t>
            </a:r>
            <a:endParaRPr sz="700">
              <a:latin typeface="Times New Roman"/>
              <a:ea typeface="Times New Roman"/>
              <a:cs typeface="Times New Roman"/>
              <a:sym typeface="Times New Roman"/>
            </a:endParaRPr>
          </a:p>
          <a:p>
            <a:pPr indent="0" lvl="0" marL="457200" rtl="0" algn="l">
              <a:lnSpc>
                <a:spcPct val="115000"/>
              </a:lnSpc>
              <a:spcBef>
                <a:spcPts val="0"/>
              </a:spcBef>
              <a:spcAft>
                <a:spcPts val="0"/>
              </a:spcAft>
              <a:buSzPts val="1300"/>
              <a:buNone/>
            </a:pPr>
            <a:r>
              <a:t/>
            </a:r>
            <a:endParaRPr sz="1000">
              <a:solidFill>
                <a:srgbClr val="1F1F1F"/>
              </a:solidFill>
              <a:latin typeface="Times New Roman"/>
              <a:ea typeface="Times New Roman"/>
              <a:cs typeface="Times New Roman"/>
              <a:sym typeface="Times New Roman"/>
            </a:endParaRPr>
          </a:p>
          <a:p>
            <a:pPr indent="0" lvl="0" marL="146050" rtl="0" algn="l">
              <a:lnSpc>
                <a:spcPct val="115000"/>
              </a:lnSpc>
              <a:spcBef>
                <a:spcPts val="0"/>
              </a:spcBef>
              <a:spcAft>
                <a:spcPts val="0"/>
              </a:spcAft>
              <a:buSzPts val="1300"/>
              <a:buNone/>
            </a:pPr>
            <a:r>
              <a:t/>
            </a:r>
            <a:endParaRPr b="1" sz="1200">
              <a:solidFill>
                <a:srgbClr val="404040"/>
              </a:solidFill>
              <a:latin typeface="Times New Roman"/>
              <a:ea typeface="Times New Roman"/>
              <a:cs typeface="Times New Roman"/>
              <a:sym typeface="Times New Roman"/>
            </a:endParaRPr>
          </a:p>
          <a:p>
            <a:pPr indent="0" lvl="0" marL="146050" rtl="0" algn="l">
              <a:lnSpc>
                <a:spcPct val="115000"/>
              </a:lnSpc>
              <a:spcBef>
                <a:spcPts val="0"/>
              </a:spcBef>
              <a:spcAft>
                <a:spcPts val="0"/>
              </a:spcAft>
              <a:buSzPts val="1300"/>
              <a:buNone/>
            </a:pPr>
            <a:r>
              <a:t/>
            </a:r>
            <a:endParaRPr b="1" sz="1200">
              <a:latin typeface="Times New Roman"/>
              <a:ea typeface="Times New Roman"/>
              <a:cs typeface="Times New Roman"/>
              <a:sym typeface="Times New Roman"/>
            </a:endParaRPr>
          </a:p>
          <a:p>
            <a:pPr indent="0" lvl="0" marL="146050" rtl="0" algn="l">
              <a:lnSpc>
                <a:spcPct val="115000"/>
              </a:lnSpc>
              <a:spcBef>
                <a:spcPts val="0"/>
              </a:spcBef>
              <a:spcAft>
                <a:spcPts val="0"/>
              </a:spcAft>
              <a:buSzPts val="1300"/>
              <a:buNone/>
            </a:pPr>
            <a:r>
              <a:t/>
            </a:r>
            <a:endParaRPr b="1" sz="1200">
              <a:latin typeface="Times New Roman"/>
              <a:ea typeface="Times New Roman"/>
              <a:cs typeface="Times New Roman"/>
              <a:sym typeface="Times New Roman"/>
            </a:endParaRPr>
          </a:p>
        </p:txBody>
      </p:sp>
      <p:graphicFrame>
        <p:nvGraphicFramePr>
          <p:cNvPr id="166" name="Google Shape;166;p19"/>
          <p:cNvGraphicFramePr/>
          <p:nvPr/>
        </p:nvGraphicFramePr>
        <p:xfrm>
          <a:off x="264041" y="638703"/>
          <a:ext cx="3000000" cy="3000000"/>
        </p:xfrm>
        <a:graphic>
          <a:graphicData uri="http://schemas.openxmlformats.org/drawingml/2006/table">
            <a:tbl>
              <a:tblPr bandRow="1" firstRow="1">
                <a:noFill/>
                <a:tableStyleId>{99A5D9D4-083A-4605-B04F-EFE45856B4E9}</a:tableStyleId>
              </a:tblPr>
              <a:tblGrid>
                <a:gridCol w="460675"/>
                <a:gridCol w="3833125"/>
                <a:gridCol w="3324050"/>
                <a:gridCol w="986225"/>
              </a:tblGrid>
              <a:tr h="6200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p>
                    <a:p>
                      <a:pPr indent="0" lvl="0" marL="0" marR="0" rtl="0" algn="l">
                        <a:lnSpc>
                          <a:spcPct val="100000"/>
                        </a:lnSpc>
                        <a:spcBef>
                          <a:spcPts val="0"/>
                        </a:spcBef>
                        <a:spcAft>
                          <a:spcPts val="0"/>
                        </a:spcAft>
                        <a:buClr>
                          <a:schemeClr val="lt1"/>
                        </a:buClr>
                        <a:buSzPts val="1400"/>
                        <a:buFont typeface="Times New Roman"/>
                        <a:buNone/>
                      </a:pPr>
                      <a:r>
                        <a:rPr lang="en-US" sz="700" u="none" cap="none" strike="noStrike">
                          <a:solidFill>
                            <a:schemeClr val="lt1"/>
                          </a:solidFill>
                          <a:latin typeface="Times New Roman"/>
                          <a:ea typeface="Times New Roman"/>
                          <a:cs typeface="Times New Roman"/>
                          <a:sym typeface="Times New Roman"/>
                        </a:rPr>
                        <a:t>   1</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endParaRPr>
                    </a:p>
                    <a:p>
                      <a:pPr indent="0" lvl="0" marL="0" rtl="0" algn="l">
                        <a:spcBef>
                          <a:spcPts val="0"/>
                        </a:spcBef>
                        <a:spcAft>
                          <a:spcPts val="0"/>
                        </a:spcAft>
                        <a:buNone/>
                      </a:pPr>
                      <a:r>
                        <a:rPr lang="en-US" sz="800">
                          <a:solidFill>
                            <a:schemeClr val="lt1"/>
                          </a:solidFill>
                          <a:latin typeface="Times New Roman"/>
                          <a:ea typeface="Times New Roman"/>
                          <a:cs typeface="Times New Roman"/>
                          <a:sym typeface="Times New Roman"/>
                        </a:rPr>
                        <a:t>G. Anantha Rao; </a:t>
                      </a:r>
                      <a:r>
                        <a:rPr lang="en-US" sz="800">
                          <a:solidFill>
                            <a:schemeClr val="lt1"/>
                          </a:solidFill>
                          <a:uFill>
                            <a:noFill/>
                          </a:uFill>
                          <a:latin typeface="Times New Roman"/>
                          <a:ea typeface="Times New Roman"/>
                          <a:cs typeface="Times New Roman"/>
                          <a:sym typeface="Times New Roman"/>
                          <a:hlinkClick r:id="rId3">
                            <a:extLst>
                              <a:ext uri="{A12FA001-AC4F-418D-AE19-62706E023703}">
                                <ahyp:hlinkClr val="tx"/>
                              </a:ext>
                            </a:extLst>
                          </a:hlinkClick>
                        </a:rPr>
                        <a:t>K. Syamala</a:t>
                      </a:r>
                      <a:r>
                        <a:rPr lang="en-US" sz="800">
                          <a:solidFill>
                            <a:schemeClr val="lt1"/>
                          </a:solidFill>
                          <a:latin typeface="Times New Roman"/>
                          <a:ea typeface="Times New Roman"/>
                          <a:cs typeface="Times New Roman"/>
                          <a:sym typeface="Times New Roman"/>
                        </a:rPr>
                        <a:t>; P. V. V. Kishore;</a:t>
                      </a:r>
                      <a:endParaRPr sz="700">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endParaRPr>
                    </a:p>
                    <a:p>
                      <a:pPr indent="0" lvl="0" marL="0" rtl="0" algn="l">
                        <a:spcBef>
                          <a:spcPts val="0"/>
                        </a:spcBef>
                        <a:spcAft>
                          <a:spcPts val="0"/>
                        </a:spcAft>
                        <a:buNone/>
                      </a:pPr>
                      <a:r>
                        <a:rPr lang="en-US" sz="800">
                          <a:solidFill>
                            <a:schemeClr val="lt1"/>
                          </a:solidFill>
                          <a:latin typeface="Times New Roman"/>
                          <a:ea typeface="Times New Roman"/>
                          <a:cs typeface="Times New Roman"/>
                          <a:sym typeface="Times New Roman"/>
                        </a:rPr>
                        <a:t>Stabilizing motion tracking using retrieved motion priors</a:t>
                      </a:r>
                      <a:endParaRPr sz="8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Century Gothic"/>
                        <a:buNone/>
                      </a:pPr>
                      <a:r>
                        <a:t/>
                      </a:r>
                      <a:endParaRPr sz="700">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 Name,Year</a:t>
                      </a:r>
                      <a:endParaRPr sz="700" u="none" cap="none" strike="noStrike">
                        <a:solidFill>
                          <a:schemeClr val="lt1"/>
                        </a:solidFill>
                      </a:endParaRPr>
                    </a:p>
                    <a:p>
                      <a:pPr indent="0" lvl="0" marL="0" rtl="0" algn="l">
                        <a:spcBef>
                          <a:spcPts val="0"/>
                        </a:spcBef>
                        <a:spcAft>
                          <a:spcPts val="0"/>
                        </a:spcAft>
                        <a:buNone/>
                      </a:pPr>
                      <a:r>
                        <a:rPr lang="en-US" sz="800">
                          <a:solidFill>
                            <a:schemeClr val="lt1"/>
                          </a:solidFill>
                          <a:latin typeface="Times New Roman"/>
                          <a:ea typeface="Times New Roman"/>
                          <a:cs typeface="Times New Roman"/>
                          <a:sym typeface="Times New Roman"/>
                        </a:rPr>
                        <a:t> A. S. C. S. Sastryn</a:t>
                      </a:r>
                      <a:endParaRPr sz="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US" sz="800">
                          <a:solidFill>
                            <a:schemeClr val="lt1"/>
                          </a:solidFill>
                          <a:latin typeface="Times New Roman"/>
                          <a:ea typeface="Times New Roman"/>
                          <a:cs typeface="Times New Roman"/>
                          <a:sym typeface="Times New Roman"/>
                        </a:rPr>
                        <a:t>(2022)</a:t>
                      </a:r>
                      <a:endParaRPr sz="700">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lt1"/>
                        </a:buClr>
                        <a:buSzPts val="1200"/>
                        <a:buFont typeface="Times New Roman"/>
                        <a:buNone/>
                      </a:pPr>
                      <a:r>
                        <a:t/>
                      </a:r>
                      <a:endParaRPr sz="700">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graphicFrame>
        <p:nvGraphicFramePr>
          <p:cNvPr id="171" name="Google Shape;171;p20"/>
          <p:cNvGraphicFramePr/>
          <p:nvPr/>
        </p:nvGraphicFramePr>
        <p:xfrm>
          <a:off x="269400" y="254525"/>
          <a:ext cx="3000000" cy="3000000"/>
        </p:xfrm>
        <a:graphic>
          <a:graphicData uri="http://schemas.openxmlformats.org/drawingml/2006/table">
            <a:tbl>
              <a:tblPr>
                <a:noFill/>
                <a:tableStyleId>{99A5D9D4-083A-4605-B04F-EFE45856B4E9}</a:tableStyleId>
              </a:tblPr>
              <a:tblGrid>
                <a:gridCol w="382850"/>
                <a:gridCol w="3919750"/>
                <a:gridCol w="3520700"/>
                <a:gridCol w="790400"/>
              </a:tblGrid>
              <a:tr h="6482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  </a:t>
                      </a:r>
                      <a:r>
                        <a:rPr lang="en-US" sz="700">
                          <a:solidFill>
                            <a:schemeClr val="lt1"/>
                          </a:solidFill>
                          <a:latin typeface="Times New Roman"/>
                          <a:ea typeface="Times New Roman"/>
                          <a:cs typeface="Times New Roman"/>
                          <a:sym typeface="Times New Roman"/>
                        </a:rPr>
                        <a:t>2</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Muneer Al-Hammadi; Ghulam Muhammad; Wadood Abdul; Mansour Alsulaiman; Mohamed A. Bencherif; Mohamed Amin</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chemeClr val="dk1"/>
                        </a:buClr>
                        <a:buSzPts val="11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Hand Gesture Recognition for Sign Language Using 3DCNN</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27 April 2020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172" name="Google Shape;172;p20"/>
          <p:cNvSpPr txBox="1"/>
          <p:nvPr/>
        </p:nvSpPr>
        <p:spPr>
          <a:xfrm>
            <a:off x="269450" y="902750"/>
            <a:ext cx="8613600" cy="4294500"/>
          </a:xfrm>
          <a:prstGeom prst="rect">
            <a:avLst/>
          </a:prstGeom>
          <a:noFill/>
          <a:ln>
            <a:noFill/>
          </a:ln>
        </p:spPr>
        <p:txBody>
          <a:bodyPr anchorCtr="0" anchor="t" bIns="91425" lIns="91425" spcFirstLastPara="1" rIns="91425" wrap="square" tIns="91425">
            <a:spAutoFit/>
          </a:bodyPr>
          <a:lstStyle/>
          <a:p>
            <a:pPr indent="0" lvl="0" marL="0" marR="228600" rtl="0" algn="just">
              <a:lnSpc>
                <a:spcPct val="150000"/>
              </a:lnSpc>
              <a:spcBef>
                <a:spcPts val="18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Methodology:</a:t>
            </a:r>
            <a:r>
              <a:rPr b="0" i="0" lang="en-US" sz="700" u="none" cap="none" strike="noStrike">
                <a:solidFill>
                  <a:srgbClr val="1F1F1F"/>
                </a:solidFill>
                <a:latin typeface="Times New Roman"/>
                <a:ea typeface="Times New Roman"/>
                <a:cs typeface="Times New Roman"/>
                <a:sym typeface="Times New Roman"/>
              </a:rPr>
              <a:t>The paper </a:t>
            </a:r>
            <a:r>
              <a:rPr b="0" i="0" lang="en-US" sz="700" u="none" cap="none" strike="noStrike">
                <a:solidFill>
                  <a:srgbClr val="333333"/>
                </a:solidFill>
                <a:highlight>
                  <a:srgbClr val="FFFFFF"/>
                </a:highlight>
                <a:latin typeface="Times New Roman"/>
                <a:ea typeface="Times New Roman"/>
                <a:cs typeface="Times New Roman"/>
                <a:sym typeface="Times New Roman"/>
              </a:rPr>
              <a:t>propose an automated framework for body language based emotion recognition starting from regular RGB videos.</a:t>
            </a:r>
            <a:endParaRPr b="1"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Normalization: </a:t>
            </a:r>
            <a:r>
              <a:rPr b="0" i="0" lang="en-US" sz="700" u="none" cap="none" strike="noStrike">
                <a:solidFill>
                  <a:srgbClr val="1F1F1F"/>
                </a:solidFill>
                <a:latin typeface="Times New Roman"/>
                <a:ea typeface="Times New Roman"/>
                <a:cs typeface="Times New Roman"/>
                <a:sym typeface="Times New Roman"/>
              </a:rPr>
              <a:t>The study proposes a method to normalize the spatial dimensions of gesture videos based on facial position, facial length, and body part ratios. This allows for flexible hand placement within the frame and eliminates the need for a fixed distance from the camera.</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3DCNN Model:</a:t>
            </a:r>
            <a:r>
              <a:rPr b="0" i="0" lang="en-US" sz="700" u="none" cap="none" strike="noStrike">
                <a:solidFill>
                  <a:srgbClr val="1F1F1F"/>
                </a:solidFill>
                <a:latin typeface="Times New Roman"/>
                <a:ea typeface="Times New Roman"/>
                <a:cs typeface="Times New Roman"/>
                <a:sym typeface="Times New Roman"/>
              </a:rPr>
              <a:t> A 3D convolutional neural network (CNN) model is used to learn region-based spatiotemporal features for gesture recognition. The model takes a sequence of RGB frames as input and does not require additional channels, colored gloves, or complex setups.</a:t>
            </a:r>
            <a:endParaRPr b="0" i="0" sz="700" u="none" cap="none" strike="noStrike">
              <a:solidFill>
                <a:srgbClr val="1F1F1F"/>
              </a:solidFill>
              <a:latin typeface="Times New Roman"/>
              <a:ea typeface="Times New Roman"/>
              <a:cs typeface="Times New Roman"/>
              <a:sym typeface="Times New Roman"/>
            </a:endParaRPr>
          </a:p>
          <a:p>
            <a:pPr indent="0" lvl="0" marL="0" marR="228600" rtl="0" algn="just">
              <a:lnSpc>
                <a:spcPct val="150000"/>
              </a:lnSpc>
              <a:spcBef>
                <a:spcPts val="18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Efficient: </a:t>
            </a:r>
            <a:r>
              <a:rPr b="0" i="0" lang="en-US" sz="700" u="none" cap="none" strike="noStrike">
                <a:solidFill>
                  <a:srgbClr val="1F1F1F"/>
                </a:solidFill>
                <a:latin typeface="Times New Roman"/>
                <a:ea typeface="Times New Roman"/>
                <a:cs typeface="Times New Roman"/>
                <a:sym typeface="Times New Roman"/>
              </a:rPr>
              <a:t>The proposed approach utilizes transfer learning to address the limitation of small labeled datasets commonly found in hand gesture recognition.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Robust: </a:t>
            </a:r>
            <a:r>
              <a:rPr b="0" i="0" lang="en-US" sz="700" u="none" cap="none" strike="noStrike">
                <a:solidFill>
                  <a:srgbClr val="1F1F1F"/>
                </a:solidFill>
                <a:latin typeface="Times New Roman"/>
                <a:ea typeface="Times New Roman"/>
                <a:cs typeface="Times New Roman"/>
                <a:sym typeface="Times New Roman"/>
              </a:rPr>
              <a:t>The normalization method allows for flexibility in hand placement and camera distance, making the system robust to variations in setup.</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Spatiotemporal Features:</a:t>
            </a:r>
            <a:r>
              <a:rPr b="0" i="0" lang="en-US" sz="700" u="none" cap="none" strike="noStrike">
                <a:solidFill>
                  <a:srgbClr val="1F1F1F"/>
                </a:solidFill>
                <a:latin typeface="Times New Roman"/>
                <a:ea typeface="Times New Roman"/>
                <a:cs typeface="Times New Roman"/>
                <a:sym typeface="Times New Roman"/>
              </a:rPr>
              <a:t> The 3DCNN model effectively captures both spatial and temporal information within gestures, leading to improved accuracy.</a:t>
            </a:r>
            <a:endParaRPr b="0" i="0" sz="700" u="none" cap="none" strike="noStrike">
              <a:solidFill>
                <a:srgbClr val="1F1F1F"/>
              </a:solidFill>
              <a:latin typeface="Times New Roman"/>
              <a:ea typeface="Times New Roman"/>
              <a:cs typeface="Times New Roman"/>
              <a:sym typeface="Times New Roman"/>
            </a:endParaRPr>
          </a:p>
          <a:p>
            <a:pPr indent="0" lvl="0" marL="0" marR="228600" rtl="0" algn="just">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Computational Cost: </a:t>
            </a:r>
            <a:r>
              <a:rPr b="0" i="0" lang="en-US" sz="700" u="none" cap="none" strike="noStrike">
                <a:solidFill>
                  <a:srgbClr val="1F1F1F"/>
                </a:solidFill>
                <a:latin typeface="Times New Roman"/>
                <a:ea typeface="Times New Roman"/>
                <a:cs typeface="Times New Roman"/>
                <a:sym typeface="Times New Roman"/>
              </a:rPr>
              <a:t>3DCNN models can be computationally expensive, especially for long video sequences.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Limited Dataset Dependence:</a:t>
            </a:r>
            <a:r>
              <a:rPr b="0" i="0" lang="en-US" sz="700" u="none" cap="none" strike="noStrike">
                <a:solidFill>
                  <a:srgbClr val="1F1F1F"/>
                </a:solidFill>
                <a:latin typeface="Times New Roman"/>
                <a:ea typeface="Times New Roman"/>
                <a:cs typeface="Times New Roman"/>
                <a:sym typeface="Times New Roman"/>
              </a:rPr>
              <a:t> The performance of transfer learning is dependent on the quality and relevance of the pre-trained model to the specific hand gesture dataset.</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chemeClr val="dk1"/>
              </a:buClr>
              <a:buSzPts val="1100"/>
              <a:buFont typeface="Arial"/>
              <a:buNone/>
            </a:pPr>
            <a:r>
              <a:t/>
            </a:r>
            <a:endParaRPr b="0" i="0" sz="1200" u="none" cap="none" strike="noStrike">
              <a:solidFill>
                <a:srgbClr val="1F1F1F"/>
              </a:solidFill>
              <a:latin typeface="Arial"/>
              <a:ea typeface="Arial"/>
              <a:cs typeface="Arial"/>
              <a:sym typeface="Arial"/>
            </a:endParaRPr>
          </a:p>
          <a:p>
            <a:pPr indent="0" lvl="0" marL="0" marR="0" rtl="0" algn="l">
              <a:lnSpc>
                <a:spcPct val="100000"/>
              </a:lnSpc>
              <a:spcBef>
                <a:spcPts val="1800"/>
              </a:spcBef>
              <a:spcAft>
                <a:spcPts val="0"/>
              </a:spcAft>
              <a:buClr>
                <a:srgbClr val="000000"/>
              </a:buClr>
              <a:buSzPts val="1350"/>
              <a:buFont typeface="Arial"/>
              <a:buNone/>
            </a:pPr>
            <a:r>
              <a:t/>
            </a:r>
            <a:endParaRPr b="0" i="0" sz="1350" u="none" cap="none" strike="noStrike">
              <a:solidFill>
                <a:srgbClr val="3F3F3F"/>
              </a:solidFill>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graphicFrame>
        <p:nvGraphicFramePr>
          <p:cNvPr id="177" name="Google Shape;177;p21"/>
          <p:cNvGraphicFramePr/>
          <p:nvPr/>
        </p:nvGraphicFramePr>
        <p:xfrm>
          <a:off x="223750" y="305450"/>
          <a:ext cx="3000000" cy="3000000"/>
        </p:xfrm>
        <a:graphic>
          <a:graphicData uri="http://schemas.openxmlformats.org/drawingml/2006/table">
            <a:tbl>
              <a:tblPr>
                <a:noFill/>
                <a:tableStyleId>{99A5D9D4-083A-4605-B04F-EFE45856B4E9}</a:tableStyleId>
              </a:tblPr>
              <a:tblGrid>
                <a:gridCol w="395850"/>
                <a:gridCol w="3076250"/>
                <a:gridCol w="4258075"/>
                <a:gridCol w="876150"/>
              </a:tblGrid>
              <a:tr h="66282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  </a:t>
                      </a:r>
                      <a:r>
                        <a:rPr lang="en-US" sz="700">
                          <a:solidFill>
                            <a:schemeClr val="lt1"/>
                          </a:solidFill>
                          <a:latin typeface="Times New Roman"/>
                          <a:ea typeface="Times New Roman"/>
                          <a:cs typeface="Times New Roman"/>
                          <a:sym typeface="Times New Roman"/>
                        </a:rPr>
                        <a:t>3</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rPr>
                        <a:t>Kshitij Bantupalli; Ying Xie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11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American Sign Language Recognition using Deep Learning and Computer Vision</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1100"/>
                        <a:buFont typeface="Arial"/>
                        <a:buNone/>
                      </a:pPr>
                      <a:r>
                        <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24 January 2020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178" name="Google Shape;178;p21"/>
          <p:cNvSpPr txBox="1"/>
          <p:nvPr/>
        </p:nvSpPr>
        <p:spPr>
          <a:xfrm>
            <a:off x="223750" y="1064800"/>
            <a:ext cx="8697300" cy="4617600"/>
          </a:xfrm>
          <a:prstGeom prst="rect">
            <a:avLst/>
          </a:prstGeom>
          <a:noFill/>
          <a:ln>
            <a:noFill/>
          </a:ln>
        </p:spPr>
        <p:txBody>
          <a:bodyPr anchorCtr="0" anchor="t" bIns="91425" lIns="91425" spcFirstLastPara="1" rIns="91425" wrap="square" tIns="91425">
            <a:spAutoFit/>
          </a:bodyPr>
          <a:lstStyle/>
          <a:p>
            <a:pPr indent="0" lvl="0" marL="0" marR="228600" rtl="0" algn="just">
              <a:lnSpc>
                <a:spcPct val="150000"/>
              </a:lnSpc>
              <a:spcBef>
                <a:spcPts val="18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Dataset: </a:t>
            </a:r>
            <a:r>
              <a:rPr b="0" i="0" lang="en-US" sz="700" u="none" cap="none" strike="noStrike">
                <a:solidFill>
                  <a:srgbClr val="1F1F1F"/>
                </a:solidFill>
                <a:latin typeface="Times New Roman"/>
                <a:ea typeface="Times New Roman"/>
                <a:cs typeface="Times New Roman"/>
                <a:sym typeface="Times New Roman"/>
              </a:rPr>
              <a:t>The study uses a custom American Sign Language dataset of 100 gestures performed multiple times by a single signer under various lighting and speed conditions. Each video is broken down into 300-frame sequences and augmented to increase data volume.</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Inception CNN:</a:t>
            </a:r>
            <a:r>
              <a:rPr b="0" i="0" lang="en-US" sz="700" u="none" cap="none" strike="noStrike">
                <a:solidFill>
                  <a:srgbClr val="1F1F1F"/>
                </a:solidFill>
                <a:latin typeface="Times New Roman"/>
                <a:ea typeface="Times New Roman"/>
                <a:cs typeface="Times New Roman"/>
                <a:sym typeface="Times New Roman"/>
              </a:rPr>
              <a:t> The proposed system utilizes the Inception convolutional neural network (CNN) for spatial feature extraction from video frames. This model has been pre-trained on a large image dataset and is fine-tuned for sign language recognition.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LSTM RNN: </a:t>
            </a:r>
            <a:r>
              <a:rPr b="0" i="0" lang="en-US" sz="700" u="none" cap="none" strike="noStrike">
                <a:solidFill>
                  <a:srgbClr val="1F1F1F"/>
                </a:solidFill>
                <a:latin typeface="Times New Roman"/>
                <a:ea typeface="Times New Roman"/>
                <a:cs typeface="Times New Roman"/>
                <a:sym typeface="Times New Roman"/>
              </a:rPr>
              <a:t>Two approaches are used for extracting temporal features using Long Short-Term Memory (LSTM) recurrent neural networks (RNNs):</a:t>
            </a:r>
            <a:endParaRPr b="0" i="0" sz="700" u="none" cap="none" strike="noStrike">
              <a:solidFill>
                <a:srgbClr val="1F1F1F"/>
              </a:solidFill>
              <a:latin typeface="Times New Roman"/>
              <a:ea typeface="Times New Roman"/>
              <a:cs typeface="Times New Roman"/>
              <a:sym typeface="Times New Roman"/>
            </a:endParaRPr>
          </a:p>
          <a:p>
            <a:pPr indent="0" lvl="0" marL="0" marR="228600" rtl="0" algn="just">
              <a:lnSpc>
                <a:spcPct val="150000"/>
              </a:lnSpc>
              <a:spcBef>
                <a:spcPts val="18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Transfer Learning:</a:t>
            </a:r>
            <a:r>
              <a:rPr b="0" i="0" lang="en-US" sz="700" u="none" cap="none" strike="noStrike">
                <a:solidFill>
                  <a:srgbClr val="1F1F1F"/>
                </a:solidFill>
                <a:latin typeface="Times New Roman"/>
                <a:ea typeface="Times New Roman"/>
                <a:cs typeface="Times New Roman"/>
                <a:sym typeface="Times New Roman"/>
              </a:rPr>
              <a:t> Utilizing the pre-trained Inception CNN reduces training time and data requirements compared to training from scratch.</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Spatiotemporal Feature Extraction:</a:t>
            </a:r>
            <a:r>
              <a:rPr b="0" i="0" lang="en-US" sz="700" u="none" cap="none" strike="noStrike">
                <a:solidFill>
                  <a:srgbClr val="1F1F1F"/>
                </a:solidFill>
                <a:latin typeface="Times New Roman"/>
                <a:ea typeface="Times New Roman"/>
                <a:cs typeface="Times New Roman"/>
                <a:sym typeface="Times New Roman"/>
              </a:rPr>
              <a:t> The combination of CNN for spatial features and LSTM for temporal features allows for comprehensive gesture representation.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Two LSTM Approaches</a:t>
            </a:r>
            <a:r>
              <a:rPr b="0" i="0" lang="en-US" sz="700" u="none" cap="none" strike="noStrike">
                <a:solidFill>
                  <a:srgbClr val="1F1F1F"/>
                </a:solidFill>
                <a:latin typeface="Times New Roman"/>
                <a:ea typeface="Times New Roman"/>
                <a:cs typeface="Times New Roman"/>
                <a:sym typeface="Times New Roman"/>
              </a:rPr>
              <a:t>: Exploring different LSTM input sources (Softmax vs. Global Pool) provides insights into optimal feature utilization for gesture classification.</a:t>
            </a:r>
            <a:endParaRPr b="0" i="0" sz="700" u="none" cap="none" strike="noStrike">
              <a:solidFill>
                <a:srgbClr val="1F1F1F"/>
              </a:solidFill>
              <a:latin typeface="Times New Roman"/>
              <a:ea typeface="Times New Roman"/>
              <a:cs typeface="Times New Roman"/>
              <a:sym typeface="Times New Roman"/>
            </a:endParaRPr>
          </a:p>
          <a:p>
            <a:pPr indent="0" lvl="0" marL="0" marR="228600" rtl="0" algn="just">
              <a:lnSpc>
                <a:spcPct val="150000"/>
              </a:lnSpc>
              <a:spcBef>
                <a:spcPts val="18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Limited Dataset Size: </a:t>
            </a:r>
            <a:r>
              <a:rPr b="0" i="0" lang="en-US" sz="700" u="none" cap="none" strike="noStrike">
                <a:solidFill>
                  <a:srgbClr val="1F1F1F"/>
                </a:solidFill>
                <a:latin typeface="Times New Roman"/>
                <a:ea typeface="Times New Roman"/>
                <a:cs typeface="Times New Roman"/>
                <a:sym typeface="Times New Roman"/>
              </a:rPr>
              <a:t>The study uses a relatively small dataset compared to other sign language recognition research. This might limit the generalizability of the model to diverse signers and environments.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Single Signer Dependence: </a:t>
            </a:r>
            <a:r>
              <a:rPr b="0" i="0" lang="en-US" sz="700" u="none" cap="none" strike="noStrike">
                <a:solidFill>
                  <a:srgbClr val="1F1F1F"/>
                </a:solidFill>
                <a:latin typeface="Times New Roman"/>
                <a:ea typeface="Times New Roman"/>
                <a:cs typeface="Times New Roman"/>
                <a:sym typeface="Times New Roman"/>
              </a:rPr>
              <a:t>The system may struggle to recognize gestures from different signers due to variations in hand shapes and signing styles.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Computational Cost:</a:t>
            </a:r>
            <a:r>
              <a:rPr b="0" i="0" lang="en-US" sz="700" u="none" cap="none" strike="noStrike">
                <a:solidFill>
                  <a:srgbClr val="1F1F1F"/>
                </a:solidFill>
                <a:latin typeface="Times New Roman"/>
                <a:ea typeface="Times New Roman"/>
                <a:cs typeface="Times New Roman"/>
                <a:sym typeface="Times New Roman"/>
              </a:rPr>
              <a:t> Training and running deep neural networks like Inception and LSTM can be computationally expensive, requiring significant hardware resources.</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chemeClr val="dk1"/>
              </a:buClr>
              <a:buSzPts val="1100"/>
              <a:buFont typeface="Arial"/>
              <a:buNone/>
            </a:pPr>
            <a:r>
              <a:rPr b="0" i="0" lang="en-US" sz="1200" u="none" cap="none" strike="noStrike">
                <a:solidFill>
                  <a:srgbClr val="1F1F1F"/>
                </a:solidFill>
                <a:latin typeface="Arial"/>
                <a:ea typeface="Arial"/>
                <a:cs typeface="Arial"/>
                <a:sym typeface="Arial"/>
              </a:rPr>
              <a:t>.</a:t>
            </a:r>
            <a:endParaRPr b="0" i="0" sz="1200" u="none" cap="none" strike="noStrike">
              <a:solidFill>
                <a:srgbClr val="1F1F1F"/>
              </a:solidFill>
              <a:latin typeface="Arial"/>
              <a:ea typeface="Arial"/>
              <a:cs typeface="Arial"/>
              <a:sym typeface="Arial"/>
            </a:endParaRPr>
          </a:p>
          <a:p>
            <a:pPr indent="0" lvl="0" marL="0" marR="0" rtl="0" algn="l">
              <a:lnSpc>
                <a:spcPct val="100000"/>
              </a:lnSpc>
              <a:spcBef>
                <a:spcPts val="1800"/>
              </a:spcBef>
              <a:spcAft>
                <a:spcPts val="0"/>
              </a:spcAft>
              <a:buClr>
                <a:srgbClr val="000000"/>
              </a:buClr>
              <a:buSzPts val="1350"/>
              <a:buFont typeface="Arial"/>
              <a:buNone/>
            </a:pPr>
            <a:r>
              <a:t/>
            </a:r>
            <a:endParaRPr b="0" i="0" sz="1350" u="none" cap="none" strike="noStrike">
              <a:solidFill>
                <a:srgbClr val="3F3F3F"/>
              </a:solidFill>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graphicFrame>
        <p:nvGraphicFramePr>
          <p:cNvPr id="183" name="Google Shape;183;p22"/>
          <p:cNvGraphicFramePr/>
          <p:nvPr/>
        </p:nvGraphicFramePr>
        <p:xfrm>
          <a:off x="258800" y="313975"/>
          <a:ext cx="3000000" cy="3000000"/>
        </p:xfrm>
        <a:graphic>
          <a:graphicData uri="http://schemas.openxmlformats.org/drawingml/2006/table">
            <a:tbl>
              <a:tblPr>
                <a:noFill/>
                <a:tableStyleId>{99A5D9D4-083A-4605-B04F-EFE45856B4E9}</a:tableStyleId>
              </a:tblPr>
              <a:tblGrid>
                <a:gridCol w="431975"/>
                <a:gridCol w="3714400"/>
                <a:gridCol w="3655250"/>
                <a:gridCol w="847025"/>
              </a:tblGrid>
              <a:tr h="777275">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S.no</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  </a:t>
                      </a:r>
                      <a:r>
                        <a:rPr lang="en-US" sz="700">
                          <a:solidFill>
                            <a:schemeClr val="lt1"/>
                          </a:solidFill>
                          <a:latin typeface="Times New Roman"/>
                          <a:ea typeface="Times New Roman"/>
                          <a:cs typeface="Times New Roman"/>
                          <a:sym typeface="Times New Roman"/>
                        </a:rPr>
                        <a:t>4</a:t>
                      </a:r>
                      <a:endParaRPr sz="700" u="none" cap="none" strike="noStrike">
                        <a:solidFill>
                          <a:schemeClr val="lt1"/>
                        </a:solidFill>
                        <a:latin typeface="Times New Roman"/>
                        <a:ea typeface="Times New Roman"/>
                        <a:cs typeface="Times New Roman"/>
                        <a:sym typeface="Times New Roman"/>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Author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Fatemeh Noroozi; Ciprian Adrian Corneanu; Dorota Kamińska; Tomasz Sapiński; Sergio Escalera</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Title</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1100"/>
                        <a:buFont typeface="Arial"/>
                        <a:buNone/>
                      </a:pPr>
                      <a:r>
                        <a:rPr lang="en-US" sz="700" u="none" cap="none" strike="noStrike">
                          <a:solidFill>
                            <a:schemeClr val="lt1"/>
                          </a:solidFill>
                          <a:highlight>
                            <a:srgbClr val="FFFFFF"/>
                          </a:highlight>
                          <a:latin typeface="Times New Roman"/>
                          <a:ea typeface="Times New Roman"/>
                          <a:cs typeface="Times New Roman"/>
                          <a:sym typeface="Times New Roman"/>
                        </a:rPr>
                        <a:t>Survey on Emotional Body Gesture Recognition</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1100"/>
                        <a:buFont typeface="Arial"/>
                        <a:buNone/>
                      </a:pPr>
                      <a:r>
                        <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23913"/>
                        </a:lnSpc>
                        <a:spcBef>
                          <a:spcPts val="0"/>
                        </a:spcBef>
                        <a:spcAft>
                          <a:spcPts val="0"/>
                        </a:spcAft>
                        <a:buClr>
                          <a:srgbClr val="000000"/>
                        </a:buClr>
                        <a:buSzPts val="1100"/>
                        <a:buFont typeface="Arial"/>
                        <a:buNone/>
                      </a:pPr>
                      <a:r>
                        <a:t/>
                      </a:r>
                      <a:endParaRPr sz="700" u="none" cap="none" strike="noStrike">
                        <a:solidFill>
                          <a:schemeClr val="lt1"/>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700"/>
                        <a:buFont typeface="Arial"/>
                        <a:buNone/>
                      </a:pPr>
                      <a:r>
                        <a:rPr lang="en-US" sz="700" u="none" cap="none" strike="noStrike">
                          <a:solidFill>
                            <a:schemeClr val="lt1"/>
                          </a:solidFill>
                          <a:latin typeface="Times New Roman"/>
                          <a:ea typeface="Times New Roman"/>
                          <a:cs typeface="Times New Roman"/>
                          <a:sym typeface="Times New Roman"/>
                        </a:rPr>
                        <a:t>Journal,Year</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IEEE  </a:t>
                      </a:r>
                      <a:endParaRPr sz="7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700"/>
                        <a:buFont typeface="Arial"/>
                        <a:buNone/>
                      </a:pPr>
                      <a:r>
                        <a:rPr lang="en-US" sz="700" u="none" cap="none" strike="noStrike">
                          <a:solidFill>
                            <a:schemeClr val="lt1"/>
                          </a:solidFill>
                          <a:latin typeface="Times New Roman"/>
                          <a:ea typeface="Times New Roman"/>
                          <a:cs typeface="Times New Roman"/>
                          <a:sym typeface="Times New Roman"/>
                        </a:rPr>
                        <a:t>16 October 2019 </a:t>
                      </a:r>
                      <a:endParaRPr sz="700" u="none" cap="none" strike="noStrike">
                        <a:solidFill>
                          <a:schemeClr val="lt1"/>
                        </a:solidFill>
                        <a:latin typeface="Times New Roman"/>
                        <a:ea typeface="Times New Roman"/>
                        <a:cs typeface="Times New Roman"/>
                        <a:sym typeface="Times New Roman"/>
                      </a:endParaRPr>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184" name="Google Shape;184;p22"/>
          <p:cNvSpPr txBox="1"/>
          <p:nvPr/>
        </p:nvSpPr>
        <p:spPr>
          <a:xfrm>
            <a:off x="258800" y="1122025"/>
            <a:ext cx="8648700" cy="4456200"/>
          </a:xfrm>
          <a:prstGeom prst="rect">
            <a:avLst/>
          </a:prstGeom>
          <a:noFill/>
          <a:ln>
            <a:noFill/>
          </a:ln>
        </p:spPr>
        <p:txBody>
          <a:bodyPr anchorCtr="0" anchor="t" bIns="91425" lIns="91425" spcFirstLastPara="1" rIns="91425" wrap="square" tIns="91425">
            <a:spAutoFit/>
          </a:bodyPr>
          <a:lstStyle/>
          <a:p>
            <a:pPr indent="0" lvl="0" marL="0" marR="228600" rtl="0" algn="just">
              <a:lnSpc>
                <a:spcPct val="150000"/>
              </a:lnSpc>
              <a:spcBef>
                <a:spcPts val="1800"/>
              </a:spcBef>
              <a:spcAft>
                <a:spcPts val="0"/>
              </a:spcAft>
              <a:buClr>
                <a:srgbClr val="000000"/>
              </a:buClr>
              <a:buSzPts val="800"/>
              <a:buFont typeface="Arial"/>
              <a:buNone/>
            </a:pPr>
            <a:r>
              <a:rPr b="1" i="0" lang="en-US" sz="800" u="none" cap="none" strike="noStrike">
                <a:solidFill>
                  <a:srgbClr val="1F1F1F"/>
                </a:solidFill>
                <a:latin typeface="Times New Roman"/>
                <a:ea typeface="Times New Roman"/>
                <a:cs typeface="Times New Roman"/>
                <a:sym typeface="Times New Roman"/>
              </a:rPr>
              <a:t>Methodology:</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Human Body Modeling:</a:t>
            </a:r>
            <a:r>
              <a:rPr b="0" i="0" lang="en-US" sz="700" u="none" cap="none" strike="noStrike">
                <a:solidFill>
                  <a:srgbClr val="1F1F1F"/>
                </a:solidFill>
                <a:latin typeface="Times New Roman"/>
                <a:ea typeface="Times New Roman"/>
                <a:cs typeface="Times New Roman"/>
                <a:sym typeface="Times New Roman"/>
              </a:rPr>
              <a:t> Two main approaches are discussed for modeling the human body:</a:t>
            </a:r>
            <a:endParaRPr b="0" i="0" sz="700" u="none" cap="none" strike="noStrike">
              <a:solidFill>
                <a:srgbClr val="1F1F1F"/>
              </a:solidFill>
              <a:latin typeface="Times New Roman"/>
              <a:ea typeface="Times New Roman"/>
              <a:cs typeface="Times New Roman"/>
              <a:sym typeface="Times New Roman"/>
            </a:endParaRPr>
          </a:p>
          <a:p>
            <a:pPr indent="-273050" lvl="1" marL="914400" marR="228600" rtl="0" algn="just">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Part-based models: Represent the body as a collection of independently detected parts (head, hands, torso) with potential refinement using domain knowledge.</a:t>
            </a:r>
            <a:endParaRPr b="0" i="0" sz="700" u="none" cap="none" strike="noStrike">
              <a:solidFill>
                <a:srgbClr val="1F1F1F"/>
              </a:solidFill>
              <a:latin typeface="Times New Roman"/>
              <a:ea typeface="Times New Roman"/>
              <a:cs typeface="Times New Roman"/>
              <a:sym typeface="Times New Roman"/>
            </a:endParaRPr>
          </a:p>
          <a:p>
            <a:pPr indent="-273050" lvl="1" marL="914400" marR="228600" rtl="0" algn="just">
              <a:lnSpc>
                <a:spcPct val="150000"/>
              </a:lnSpc>
              <a:spcBef>
                <a:spcPts val="0"/>
              </a:spcBef>
              <a:spcAft>
                <a:spcPts val="0"/>
              </a:spcAft>
              <a:buClr>
                <a:srgbClr val="1F1F1F"/>
              </a:buClr>
              <a:buSzPts val="700"/>
              <a:buFont typeface="Times New Roman"/>
              <a:buChar char="○"/>
            </a:pPr>
            <a:r>
              <a:rPr b="0" i="0" lang="en-US" sz="700" u="none" cap="none" strike="noStrike">
                <a:solidFill>
                  <a:srgbClr val="1F1F1F"/>
                </a:solidFill>
                <a:latin typeface="Times New Roman"/>
                <a:ea typeface="Times New Roman"/>
                <a:cs typeface="Times New Roman"/>
                <a:sym typeface="Times New Roman"/>
              </a:rPr>
              <a:t>Kinematic models: Represent the body as a series of interconnected joints with defined degrees of freedom, often mimicking the human skeleton.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Emotion Models</a:t>
            </a:r>
            <a:r>
              <a:rPr b="0" i="0" lang="en-US" sz="700" u="none" cap="none" strike="noStrike">
                <a:solidFill>
                  <a:srgbClr val="1F1F1F"/>
                </a:solidFill>
                <a:latin typeface="Times New Roman"/>
                <a:ea typeface="Times New Roman"/>
                <a:cs typeface="Times New Roman"/>
                <a:sym typeface="Times New Roman"/>
              </a:rPr>
              <a:t>: Discusses various models of emotion used in affective computing, but without specifying the exact model chosen for the body gesture recognition system.</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Automatic Recognition Pipeline:</a:t>
            </a:r>
            <a:r>
              <a:rPr b="0" i="0" lang="en-US" sz="700" u="none" cap="none" strike="noStrike">
                <a:solidFill>
                  <a:srgbClr val="1F1F1F"/>
                </a:solidFill>
                <a:latin typeface="Times New Roman"/>
                <a:ea typeface="Times New Roman"/>
                <a:cs typeface="Times New Roman"/>
                <a:sym typeface="Times New Roman"/>
              </a:rPr>
              <a:t> Briefly outlines the standard pipeline for recognizing emotions from body gestures.</a:t>
            </a:r>
            <a:endParaRPr b="0" i="0" sz="700" u="none" cap="none" strike="noStrike">
              <a:solidFill>
                <a:srgbClr val="1F1F1F"/>
              </a:solidFill>
              <a:latin typeface="Times New Roman"/>
              <a:ea typeface="Times New Roman"/>
              <a:cs typeface="Times New Roman"/>
              <a:sym typeface="Times New Roman"/>
            </a:endParaRPr>
          </a:p>
          <a:p>
            <a:pPr indent="0" lvl="0" marL="0" marR="228600" rtl="0" algn="just">
              <a:lnSpc>
                <a:spcPct val="150000"/>
              </a:lnSpc>
              <a:spcBef>
                <a:spcPts val="18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Comprehensive overview: </a:t>
            </a:r>
            <a:r>
              <a:rPr b="0" i="0" lang="en-US" sz="700" u="none" cap="none" strike="noStrike">
                <a:solidFill>
                  <a:srgbClr val="1F1F1F"/>
                </a:solidFill>
                <a:latin typeface="Times New Roman"/>
                <a:ea typeface="Times New Roman"/>
                <a:cs typeface="Times New Roman"/>
                <a:sym typeface="Times New Roman"/>
              </a:rPr>
              <a:t>Provides a broad introduction to the field of automatic emotion recognition from body gestures.</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Comparative analysis:</a:t>
            </a:r>
            <a:r>
              <a:rPr b="0" i="0" lang="en-US" sz="700" u="none" cap="none" strike="noStrike">
                <a:solidFill>
                  <a:srgbClr val="1F1F1F"/>
                </a:solidFill>
                <a:latin typeface="Times New Roman"/>
                <a:ea typeface="Times New Roman"/>
                <a:cs typeface="Times New Roman"/>
                <a:sym typeface="Times New Roman"/>
              </a:rPr>
              <a:t> Discusses different human body and emotion models, allowing for informed decision-making in system design.</a:t>
            </a:r>
            <a:endParaRPr b="0" i="0" sz="700" u="none" cap="none" strike="noStrike">
              <a:solidFill>
                <a:srgbClr val="1F1F1F"/>
              </a:solidFill>
              <a:latin typeface="Times New Roman"/>
              <a:ea typeface="Times New Roman"/>
              <a:cs typeface="Times New Roman"/>
              <a:sym typeface="Times New Roman"/>
            </a:endParaRPr>
          </a:p>
          <a:p>
            <a:pPr indent="0" lvl="0" marL="0" marR="228600" rtl="0" algn="just">
              <a:lnSpc>
                <a:spcPct val="150000"/>
              </a:lnSpc>
              <a:spcBef>
                <a:spcPts val="1800"/>
              </a:spcBef>
              <a:spcAft>
                <a:spcPts val="0"/>
              </a:spcAft>
              <a:buClr>
                <a:schemeClr val="dk1"/>
              </a:buClr>
              <a:buSzPts val="1100"/>
              <a:buFont typeface="Arial"/>
              <a:buNone/>
            </a:pPr>
            <a:r>
              <a:rPr b="1" i="0" lang="en-US" sz="800" u="none" cap="none" strike="noStrike">
                <a:solidFill>
                  <a:srgbClr val="1F1F1F"/>
                </a:solidFill>
                <a:latin typeface="Times New Roman"/>
                <a:ea typeface="Times New Roman"/>
                <a:cs typeface="Times New Roman"/>
                <a:sym typeface="Times New Roman"/>
              </a:rPr>
              <a:t>Disadvantages:</a:t>
            </a:r>
            <a:endParaRPr b="1" i="0" sz="8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180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Lack of specifics: </a:t>
            </a:r>
            <a:r>
              <a:rPr b="0" i="0" lang="en-US" sz="700" u="none" cap="none" strike="noStrike">
                <a:solidFill>
                  <a:srgbClr val="1F1F1F"/>
                </a:solidFill>
                <a:latin typeface="Times New Roman"/>
                <a:ea typeface="Times New Roman"/>
                <a:cs typeface="Times New Roman"/>
                <a:sym typeface="Times New Roman"/>
              </a:rPr>
              <a:t>Doesn't delve into the details of the proposed system, particularly the chosen emotion model and classification algorithm.</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Limited scope: </a:t>
            </a:r>
            <a:r>
              <a:rPr b="0" i="0" lang="en-US" sz="700" u="none" cap="none" strike="noStrike">
                <a:solidFill>
                  <a:srgbClr val="1F1F1F"/>
                </a:solidFill>
                <a:latin typeface="Times New Roman"/>
                <a:ea typeface="Times New Roman"/>
                <a:cs typeface="Times New Roman"/>
                <a:sym typeface="Times New Roman"/>
              </a:rPr>
              <a:t>Excludes discussion of facial expressions and speech, which can provide complementary information for emotion recognition.</a:t>
            </a:r>
            <a:endParaRPr b="0" i="0" sz="700" u="none" cap="none" strike="noStrike">
              <a:solidFill>
                <a:srgbClr val="1F1F1F"/>
              </a:solidFill>
              <a:latin typeface="Times New Roman"/>
              <a:ea typeface="Times New Roman"/>
              <a:cs typeface="Times New Roman"/>
              <a:sym typeface="Times New Roman"/>
            </a:endParaRPr>
          </a:p>
          <a:p>
            <a:pPr indent="-273050" lvl="0" marL="457200" marR="228600" rtl="0" algn="just">
              <a:lnSpc>
                <a:spcPct val="150000"/>
              </a:lnSpc>
              <a:spcBef>
                <a:spcPts val="0"/>
              </a:spcBef>
              <a:spcAft>
                <a:spcPts val="0"/>
              </a:spcAft>
              <a:buClr>
                <a:srgbClr val="1F1F1F"/>
              </a:buClr>
              <a:buSzPts val="700"/>
              <a:buFont typeface="Times New Roman"/>
              <a:buChar char="●"/>
            </a:pPr>
            <a:r>
              <a:rPr b="1" i="0" lang="en-US" sz="700" u="none" cap="none" strike="noStrike">
                <a:solidFill>
                  <a:srgbClr val="1F1F1F"/>
                </a:solidFill>
                <a:latin typeface="Times New Roman"/>
                <a:ea typeface="Times New Roman"/>
                <a:cs typeface="Times New Roman"/>
                <a:sym typeface="Times New Roman"/>
              </a:rPr>
              <a:t>Limited evaluation:</a:t>
            </a:r>
            <a:r>
              <a:rPr b="0" i="0" lang="en-US" sz="700" u="none" cap="none" strike="noStrike">
                <a:solidFill>
                  <a:srgbClr val="1F1F1F"/>
                </a:solidFill>
                <a:latin typeface="Times New Roman"/>
                <a:ea typeface="Times New Roman"/>
                <a:cs typeface="Times New Roman"/>
                <a:sym typeface="Times New Roman"/>
              </a:rPr>
              <a:t> Doesn't mention any specific benchmark datasets or evaluation metrics for the system, making it difficult to assess its performance.</a:t>
            </a:r>
            <a:endParaRPr b="0" i="0" sz="700" u="none" cap="none" strike="noStrike">
              <a:solidFill>
                <a:srgbClr val="1F1F1F"/>
              </a:solidFill>
              <a:latin typeface="Times New Roman"/>
              <a:ea typeface="Times New Roman"/>
              <a:cs typeface="Times New Roman"/>
              <a:sym typeface="Times New Roman"/>
            </a:endParaRPr>
          </a:p>
          <a:p>
            <a:pPr indent="0" lvl="0" marL="0" marR="228600" rtl="0" algn="l">
              <a:lnSpc>
                <a:spcPct val="150000"/>
              </a:lnSpc>
              <a:spcBef>
                <a:spcPts val="1800"/>
              </a:spcBef>
              <a:spcAft>
                <a:spcPts val="0"/>
              </a:spcAft>
              <a:buClr>
                <a:schemeClr val="dk1"/>
              </a:buClr>
              <a:buSzPts val="1100"/>
              <a:buFont typeface="Arial"/>
              <a:buNone/>
            </a:pPr>
            <a:r>
              <a:t/>
            </a:r>
            <a:endParaRPr b="0" i="0" sz="1200" u="none" cap="none" strike="noStrike">
              <a:solidFill>
                <a:srgbClr val="1F1F1F"/>
              </a:solidFill>
              <a:latin typeface="Arial"/>
              <a:ea typeface="Arial"/>
              <a:cs typeface="Arial"/>
              <a:sym typeface="Arial"/>
            </a:endParaRPr>
          </a:p>
          <a:p>
            <a:pPr indent="0" lvl="0" marL="0" marR="0" rtl="0" algn="l">
              <a:lnSpc>
                <a:spcPct val="100000"/>
              </a:lnSpc>
              <a:spcBef>
                <a:spcPts val="1800"/>
              </a:spcBef>
              <a:spcAft>
                <a:spcPts val="0"/>
              </a:spcAft>
              <a:buClr>
                <a:srgbClr val="000000"/>
              </a:buClr>
              <a:buSzPts val="1350"/>
              <a:buFont typeface="Arial"/>
              <a:buNone/>
            </a:pPr>
            <a:r>
              <a:t/>
            </a:r>
            <a:endParaRPr b="0" i="0" sz="1350" u="none" cap="none" strike="noStrike">
              <a:solidFill>
                <a:srgbClr val="3F3F3F"/>
              </a:solidFill>
              <a:latin typeface="Century Gothic"/>
              <a:ea typeface="Century Gothic"/>
              <a:cs typeface="Century Gothic"/>
              <a:sym typeface="Century Gothic"/>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